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5315" r:id="rId1"/>
  </p:sldMasterIdLst>
  <p:notesMasterIdLst>
    <p:notesMasterId r:id="rId36"/>
  </p:notesMasterIdLst>
  <p:sldIdLst>
    <p:sldId id="313" r:id="rId2"/>
    <p:sldId id="282" r:id="rId3"/>
    <p:sldId id="283" r:id="rId4"/>
    <p:sldId id="314" r:id="rId5"/>
    <p:sldId id="306" r:id="rId6"/>
    <p:sldId id="260" r:id="rId7"/>
    <p:sldId id="285" r:id="rId8"/>
    <p:sldId id="308" r:id="rId9"/>
    <p:sldId id="315" r:id="rId10"/>
    <p:sldId id="262" r:id="rId11"/>
    <p:sldId id="286" r:id="rId12"/>
    <p:sldId id="287" r:id="rId13"/>
    <p:sldId id="288" r:id="rId14"/>
    <p:sldId id="318" r:id="rId15"/>
    <p:sldId id="290" r:id="rId16"/>
    <p:sldId id="291" r:id="rId17"/>
    <p:sldId id="294" r:id="rId18"/>
    <p:sldId id="295" r:id="rId19"/>
    <p:sldId id="296" r:id="rId20"/>
    <p:sldId id="297" r:id="rId21"/>
    <p:sldId id="292" r:id="rId22"/>
    <p:sldId id="319" r:id="rId23"/>
    <p:sldId id="309" r:id="rId24"/>
    <p:sldId id="298" r:id="rId25"/>
    <p:sldId id="320" r:id="rId26"/>
    <p:sldId id="321" r:id="rId27"/>
    <p:sldId id="316" r:id="rId28"/>
    <p:sldId id="301" r:id="rId29"/>
    <p:sldId id="302" r:id="rId30"/>
    <p:sldId id="322" r:id="rId31"/>
    <p:sldId id="317" r:id="rId32"/>
    <p:sldId id="304" r:id="rId33"/>
    <p:sldId id="323" r:id="rId34"/>
    <p:sldId id="312" r:id="rId35"/>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itchFamily="34" charset="0"/>
        <a:ea typeface="MS PGothic" pitchFamily="34" charset="-128"/>
        <a:cs typeface="+mn-cs"/>
      </a:defRPr>
    </a:lvl1pPr>
    <a:lvl2pPr marL="457200" algn="l" rtl="0" eaLnBrk="0" fontAlgn="base" hangingPunct="0">
      <a:spcBef>
        <a:spcPct val="0"/>
      </a:spcBef>
      <a:spcAft>
        <a:spcPct val="0"/>
      </a:spcAft>
      <a:defRPr kern="1200">
        <a:solidFill>
          <a:schemeClr val="tx1"/>
        </a:solidFill>
        <a:latin typeface="Arial" pitchFamily="34" charset="0"/>
        <a:ea typeface="MS PGothic" pitchFamily="34" charset="-128"/>
        <a:cs typeface="+mn-cs"/>
      </a:defRPr>
    </a:lvl2pPr>
    <a:lvl3pPr marL="914400" algn="l" rtl="0" eaLnBrk="0" fontAlgn="base" hangingPunct="0">
      <a:spcBef>
        <a:spcPct val="0"/>
      </a:spcBef>
      <a:spcAft>
        <a:spcPct val="0"/>
      </a:spcAft>
      <a:defRPr kern="1200">
        <a:solidFill>
          <a:schemeClr val="tx1"/>
        </a:solidFill>
        <a:latin typeface="Arial" pitchFamily="34" charset="0"/>
        <a:ea typeface="MS PGothic" pitchFamily="34" charset="-128"/>
        <a:cs typeface="+mn-cs"/>
      </a:defRPr>
    </a:lvl3pPr>
    <a:lvl4pPr marL="1371600" algn="l" rtl="0" eaLnBrk="0" fontAlgn="base" hangingPunct="0">
      <a:spcBef>
        <a:spcPct val="0"/>
      </a:spcBef>
      <a:spcAft>
        <a:spcPct val="0"/>
      </a:spcAft>
      <a:defRPr kern="1200">
        <a:solidFill>
          <a:schemeClr val="tx1"/>
        </a:solidFill>
        <a:latin typeface="Arial" pitchFamily="34" charset="0"/>
        <a:ea typeface="MS PGothic" pitchFamily="34" charset="-128"/>
        <a:cs typeface="+mn-cs"/>
      </a:defRPr>
    </a:lvl4pPr>
    <a:lvl5pPr marL="1828800" algn="l" rtl="0" eaLnBrk="0" fontAlgn="base" hangingPunct="0">
      <a:spcBef>
        <a:spcPct val="0"/>
      </a:spcBef>
      <a:spcAft>
        <a:spcPct val="0"/>
      </a:spcAft>
      <a:defRPr kern="1200">
        <a:solidFill>
          <a:schemeClr val="tx1"/>
        </a:solidFill>
        <a:latin typeface="Arial" pitchFamily="34" charset="0"/>
        <a:ea typeface="MS PGothic" pitchFamily="34" charset="-128"/>
        <a:cs typeface="+mn-cs"/>
      </a:defRPr>
    </a:lvl5pPr>
    <a:lvl6pPr marL="2286000" algn="l" defTabSz="914400" rtl="0" eaLnBrk="1" latinLnBrk="0" hangingPunct="1">
      <a:defRPr kern="1200">
        <a:solidFill>
          <a:schemeClr val="tx1"/>
        </a:solidFill>
        <a:latin typeface="Arial" pitchFamily="34" charset="0"/>
        <a:ea typeface="MS PGothic" pitchFamily="34" charset="-128"/>
        <a:cs typeface="+mn-cs"/>
      </a:defRPr>
    </a:lvl6pPr>
    <a:lvl7pPr marL="2743200" algn="l" defTabSz="914400" rtl="0" eaLnBrk="1" latinLnBrk="0" hangingPunct="1">
      <a:defRPr kern="1200">
        <a:solidFill>
          <a:schemeClr val="tx1"/>
        </a:solidFill>
        <a:latin typeface="Arial" pitchFamily="34" charset="0"/>
        <a:ea typeface="MS PGothic" pitchFamily="34" charset="-128"/>
        <a:cs typeface="+mn-cs"/>
      </a:defRPr>
    </a:lvl7pPr>
    <a:lvl8pPr marL="3200400" algn="l" defTabSz="914400" rtl="0" eaLnBrk="1" latinLnBrk="0" hangingPunct="1">
      <a:defRPr kern="1200">
        <a:solidFill>
          <a:schemeClr val="tx1"/>
        </a:solidFill>
        <a:latin typeface="Arial" pitchFamily="34" charset="0"/>
        <a:ea typeface="MS PGothic" pitchFamily="34" charset="-128"/>
        <a:cs typeface="+mn-cs"/>
      </a:defRPr>
    </a:lvl8pPr>
    <a:lvl9pPr marL="3657600" algn="l" defTabSz="914400" rtl="0" eaLnBrk="1" latinLnBrk="0" hangingPunct="1">
      <a:defRPr kern="1200">
        <a:solidFill>
          <a:schemeClr val="tx1"/>
        </a:solidFill>
        <a:latin typeface="Arial" pitchFamily="34"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3B74"/>
    <a:srgbClr val="5ECCF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543" autoAdjust="0"/>
    <p:restoredTop sz="94671" autoAdjust="0"/>
  </p:normalViewPr>
  <p:slideViewPr>
    <p:cSldViewPr>
      <p:cViewPr varScale="1">
        <p:scale>
          <a:sx n="68" d="100"/>
          <a:sy n="68" d="100"/>
        </p:scale>
        <p:origin x="1566" y="72"/>
      </p:cViewPr>
      <p:guideLst>
        <p:guide orient="horz" pos="2160"/>
        <p:guide pos="2880"/>
      </p:guideLst>
    </p:cSldViewPr>
  </p:slideViewPr>
  <p:outlineViewPr>
    <p:cViewPr>
      <p:scale>
        <a:sx n="33" d="100"/>
        <a:sy n="33" d="100"/>
      </p:scale>
      <p:origin x="0" y="18942"/>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3038475" cy="465138"/>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ea typeface="+mn-ea"/>
                <a:cs typeface="+mn-cs"/>
              </a:defRPr>
            </a:lvl1pPr>
          </a:lstStyle>
          <a:p>
            <a:pPr>
              <a:defRPr/>
            </a:pPr>
            <a:endParaRPr lang="en-US"/>
          </a:p>
        </p:txBody>
      </p:sp>
      <p:sp>
        <p:nvSpPr>
          <p:cNvPr id="27651" name="Rectangle 3"/>
          <p:cNvSpPr>
            <a:spLocks noGrp="1" noChangeArrowheads="1"/>
          </p:cNvSpPr>
          <p:nvPr>
            <p:ph type="dt" idx="1"/>
          </p:nvPr>
        </p:nvSpPr>
        <p:spPr bwMode="auto">
          <a:xfrm>
            <a:off x="3970338" y="0"/>
            <a:ext cx="3038475" cy="465138"/>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ea typeface="+mn-ea"/>
                <a:cs typeface="+mn-cs"/>
              </a:defRPr>
            </a:lvl1pPr>
          </a:lstStyle>
          <a:p>
            <a:pPr>
              <a:defRPr/>
            </a:pPr>
            <a:endParaRPr lang="en-US"/>
          </a:p>
        </p:txBody>
      </p:sp>
      <p:sp>
        <p:nvSpPr>
          <p:cNvPr id="7172"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7653" name="Rectangle 5"/>
          <p:cNvSpPr>
            <a:spLocks noGrp="1" noChangeArrowheads="1"/>
          </p:cNvSpPr>
          <p:nvPr>
            <p:ph type="body" sz="quarter" idx="3"/>
          </p:nvPr>
        </p:nvSpPr>
        <p:spPr bwMode="auto">
          <a:xfrm>
            <a:off x="701675" y="4416425"/>
            <a:ext cx="5607050" cy="4183063"/>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7654" name="Rectangle 6"/>
          <p:cNvSpPr>
            <a:spLocks noGrp="1" noChangeArrowheads="1"/>
          </p:cNvSpPr>
          <p:nvPr>
            <p:ph type="ftr" sz="quarter" idx="4"/>
          </p:nvPr>
        </p:nvSpPr>
        <p:spPr bwMode="auto">
          <a:xfrm>
            <a:off x="0" y="8829675"/>
            <a:ext cx="3038475" cy="465138"/>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ea typeface="+mn-ea"/>
                <a:cs typeface="+mn-cs"/>
              </a:defRPr>
            </a:lvl1pPr>
          </a:lstStyle>
          <a:p>
            <a:pPr>
              <a:defRPr/>
            </a:pPr>
            <a:endParaRPr lang="en-US"/>
          </a:p>
        </p:txBody>
      </p:sp>
      <p:sp>
        <p:nvSpPr>
          <p:cNvPr id="27655" name="Rectangle 7"/>
          <p:cNvSpPr>
            <a:spLocks noGrp="1" noChangeArrowheads="1"/>
          </p:cNvSpPr>
          <p:nvPr>
            <p:ph type="sldNum" sz="quarter" idx="5"/>
          </p:nvPr>
        </p:nvSpPr>
        <p:spPr bwMode="auto">
          <a:xfrm>
            <a:off x="3970338" y="8829675"/>
            <a:ext cx="3038475" cy="465138"/>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a:lvl1pPr>
          </a:lstStyle>
          <a:p>
            <a:fld id="{68836247-3A33-404E-A355-577F06AABBA0}" type="slidenum">
              <a:rPr lang="en-US"/>
              <a:pPr/>
              <a:t>‹#›</a:t>
            </a:fld>
            <a:endParaRPr lang="en-US"/>
          </a:p>
        </p:txBody>
      </p:sp>
    </p:spTree>
    <p:extLst>
      <p:ext uri="{BB962C8B-B14F-4D97-AF65-F5344CB8AC3E}">
        <p14:creationId xmlns:p14="http://schemas.microsoft.com/office/powerpoint/2010/main" val="299100608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Slide Image Placeholder 1"/>
          <p:cNvSpPr>
            <a:spLocks noGrp="1" noRot="1" noChangeAspect="1" noChangeArrowheads="1" noTextEdit="1"/>
          </p:cNvSpPr>
          <p:nvPr>
            <p:ph type="sldImg"/>
          </p:nvPr>
        </p:nvSpPr>
        <p:spPr>
          <a:ln/>
        </p:spPr>
      </p:sp>
      <p:sp>
        <p:nvSpPr>
          <p:cNvPr id="9218" name="Notes Placeholder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Arial" pitchFamily="34" charset="0"/>
            </a:endParaRPr>
          </a:p>
        </p:txBody>
      </p:sp>
      <p:sp>
        <p:nvSpPr>
          <p:cNvPr id="9219" name="Slide Number Placeholder 3"/>
          <p:cNvSpPr>
            <a:spLocks noGrp="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43934B14-EB10-435E-A73B-412A6592618A}" type="slidenum">
              <a:rPr lang="en-US" sz="1200"/>
              <a:pPr/>
              <a:t>1</a:t>
            </a:fld>
            <a:endParaRPr lang="en-US" sz="1200"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2FB5AB47-692A-4B1D-BC0F-A44832FD8A17}" type="slidenum">
              <a:rPr lang="en-US" sz="1200"/>
              <a:pPr/>
              <a:t>4</a:t>
            </a:fld>
            <a:endParaRPr lang="en-US" sz="1200"/>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BD79FF5D-5354-4932-B318-4D9D80AEB123}" type="slidenum">
              <a:rPr lang="en-US" sz="1200"/>
              <a:pPr/>
              <a:t>5</a:t>
            </a:fld>
            <a:endParaRPr lang="en-US" sz="1200"/>
          </a:p>
        </p:txBody>
      </p:sp>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27842EE1-4313-4CFA-A3E3-675529FC4BC6}" type="slidenum">
              <a:rPr lang="en-US" sz="1200"/>
              <a:pPr/>
              <a:t>6</a:t>
            </a:fld>
            <a:endParaRPr lang="en-US" sz="1200"/>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AC792E27-0D29-4B9F-9A44-72214D865B23}" type="slidenum">
              <a:rPr lang="en-US" sz="1200"/>
              <a:pPr/>
              <a:t>7</a:t>
            </a:fld>
            <a:endParaRPr lang="en-US" sz="1200"/>
          </a:p>
        </p:txBody>
      </p:sp>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2FB5AB47-692A-4B1D-BC0F-A44832FD8A17}" type="slidenum">
              <a:rPr lang="en-US" sz="1200"/>
              <a:pPr/>
              <a:t>9</a:t>
            </a:fld>
            <a:endParaRPr lang="en-US" sz="1200"/>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F17ADC75-7873-4C1E-B35B-7F9732EAF86D}" type="slidenum">
              <a:rPr lang="en-US" sz="1200"/>
              <a:pPr/>
              <a:t>10</a:t>
            </a:fld>
            <a:endParaRPr lang="en-US" sz="1200"/>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DCF6100D-B37A-4842-949F-9E4B080B05F6}" type="slidenum">
              <a:rPr lang="en-US" sz="1200"/>
              <a:pPr/>
              <a:t>11</a:t>
            </a:fld>
            <a:endParaRPr lang="en-US" sz="1200"/>
          </a:p>
        </p:txBody>
      </p:sp>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EC53C338-64BE-408D-9665-24C12DD5AB00}" type="slidenum">
              <a:rPr lang="en-US" sz="1200"/>
              <a:pPr/>
              <a:t>12</a:t>
            </a:fld>
            <a:endParaRPr lang="en-US" sz="1200"/>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DABEB527-5594-4FD5-9296-0C361B700778}" type="slidenum">
              <a:rPr lang="en-US" sz="1200"/>
              <a:pPr/>
              <a:t>13</a:t>
            </a:fld>
            <a:endParaRPr lang="en-US" sz="1200"/>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DABEB527-5594-4FD5-9296-0C361B700778}" type="slidenum">
              <a:rPr lang="en-US" sz="1200"/>
              <a:pPr/>
              <a:t>14</a:t>
            </a:fld>
            <a:endParaRPr lang="en-US" sz="1200"/>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46FB13CC-489E-4F7B-BF63-990F2A5A2260}" type="slidenum">
              <a:rPr lang="en-US" sz="1200"/>
              <a:pPr/>
              <a:t>15</a:t>
            </a:fld>
            <a:endParaRPr lang="en-US" sz="1200"/>
          </a:p>
        </p:txBody>
      </p:sp>
      <p:sp>
        <p:nvSpPr>
          <p:cNvPr id="34818" name="Rectangle 2"/>
          <p:cNvSpPr>
            <a:spLocks noGrp="1" noRot="1" noChangeAspect="1" noChangeArrowheads="1" noTextEdit="1"/>
          </p:cNvSpPr>
          <p:nvPr>
            <p:ph type="sldImg"/>
          </p:nvPr>
        </p:nvSpPr>
        <p:spPr>
          <a:ln/>
        </p:spPr>
      </p:sp>
      <p:sp>
        <p:nvSpPr>
          <p:cNvPr id="34819"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A9420160-F1C7-4156-9D90-CC1E33CAF2CE}" type="slidenum">
              <a:rPr lang="en-US" sz="1200"/>
              <a:pPr/>
              <a:t>16</a:t>
            </a:fld>
            <a:endParaRPr lang="en-US" sz="1200"/>
          </a:p>
        </p:txBody>
      </p:sp>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7AF4F5A5-8CA6-4F5A-9E14-674EFC6F1302}" type="slidenum">
              <a:rPr lang="en-US" sz="1200"/>
              <a:pPr/>
              <a:t>17</a:t>
            </a:fld>
            <a:endParaRPr lang="en-US" sz="1200"/>
          </a:p>
        </p:txBody>
      </p:sp>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E0D327B9-87CE-4C7C-8858-0A0535AD5E39}" type="slidenum">
              <a:rPr lang="en-US" sz="1200"/>
              <a:pPr/>
              <a:t>18</a:t>
            </a:fld>
            <a:endParaRPr lang="en-US" sz="1200"/>
          </a:p>
        </p:txBody>
      </p:sp>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2048B3D7-CEB9-46DC-9015-43BEB52CF52F}" type="slidenum">
              <a:rPr lang="en-US" sz="1200"/>
              <a:pPr/>
              <a:t>19</a:t>
            </a:fld>
            <a:endParaRPr lang="en-US" sz="1200"/>
          </a:p>
        </p:txBody>
      </p:sp>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73B2C0F3-BBA1-4B8F-A9D6-315A711ED713}" type="slidenum">
              <a:rPr lang="en-US" sz="1200"/>
              <a:pPr/>
              <a:t>20</a:t>
            </a:fld>
            <a:endParaRPr lang="en-US" sz="1200"/>
          </a:p>
        </p:txBody>
      </p:sp>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35971FFC-2F6E-45FB-97B7-91D3BDECB623}" type="slidenum">
              <a:rPr lang="en-US" sz="1200"/>
              <a:pPr/>
              <a:t>21</a:t>
            </a:fld>
            <a:endParaRPr lang="en-US" sz="1200"/>
          </a:p>
        </p:txBody>
      </p:sp>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35971FFC-2F6E-45FB-97B7-91D3BDECB623}" type="slidenum">
              <a:rPr lang="en-US" sz="1200"/>
              <a:pPr/>
              <a:t>22</a:t>
            </a:fld>
            <a:endParaRPr lang="en-US" sz="1200"/>
          </a:p>
        </p:txBody>
      </p:sp>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01421499-95CD-464E-8C82-BA4E1FC14B50}" type="slidenum">
              <a:rPr lang="en-US" sz="1200"/>
              <a:pPr/>
              <a:t>24</a:t>
            </a:fld>
            <a:endParaRPr lang="en-US" sz="1200"/>
          </a:p>
        </p:txBody>
      </p:sp>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E0D327B9-87CE-4C7C-8858-0A0535AD5E39}" type="slidenum">
              <a:rPr lang="en-US" sz="1200"/>
              <a:pPr/>
              <a:t>25</a:t>
            </a:fld>
            <a:endParaRPr lang="en-US" sz="1200"/>
          </a:p>
        </p:txBody>
      </p:sp>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E0D327B9-87CE-4C7C-8858-0A0535AD5E39}" type="slidenum">
              <a:rPr lang="en-US" sz="1200"/>
              <a:pPr/>
              <a:t>26</a:t>
            </a:fld>
            <a:endParaRPr lang="en-US" sz="1200"/>
          </a:p>
        </p:txBody>
      </p:sp>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2FB5AB47-692A-4B1D-BC0F-A44832FD8A17}" type="slidenum">
              <a:rPr lang="en-US" sz="1200"/>
              <a:pPr/>
              <a:t>27</a:t>
            </a:fld>
            <a:endParaRPr lang="en-US" sz="1200"/>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80B14A0E-261C-4B16-B546-F38CB472EC24}" type="slidenum">
              <a:rPr lang="en-US" sz="1200"/>
              <a:pPr/>
              <a:t>28</a:t>
            </a:fld>
            <a:endParaRPr lang="en-US" sz="1200"/>
          </a:p>
        </p:txBody>
      </p:sp>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89C826B1-B1D1-4DB5-AC5D-7534737743CC}" type="slidenum">
              <a:rPr lang="en-US" sz="1200"/>
              <a:pPr/>
              <a:t>29</a:t>
            </a:fld>
            <a:endParaRPr lang="en-US" sz="1200"/>
          </a:p>
        </p:txBody>
      </p:sp>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E0D327B9-87CE-4C7C-8858-0A0535AD5E39}" type="slidenum">
              <a:rPr lang="en-US" sz="1200"/>
              <a:pPr/>
              <a:t>30</a:t>
            </a:fld>
            <a:endParaRPr lang="en-US" sz="1200"/>
          </a:p>
        </p:txBody>
      </p:sp>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2FB5AB47-692A-4B1D-BC0F-A44832FD8A17}" type="slidenum">
              <a:rPr lang="en-US" sz="1200"/>
              <a:pPr/>
              <a:t>31</a:t>
            </a:fld>
            <a:endParaRPr lang="en-US" sz="1200"/>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3CD9531C-48B7-4F33-B1E9-993C9881761A}" type="slidenum">
              <a:rPr lang="en-US" sz="1200"/>
              <a:pPr/>
              <a:t>32</a:t>
            </a:fld>
            <a:endParaRPr lang="en-US" sz="1200"/>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35971FFC-2F6E-45FB-97B7-91D3BDECB623}" type="slidenum">
              <a:rPr lang="en-US" sz="1200"/>
              <a:pPr/>
              <a:t>33</a:t>
            </a:fld>
            <a:endParaRPr lang="en-US" sz="1200"/>
          </a:p>
        </p:txBody>
      </p:sp>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228600" y="27709"/>
            <a:ext cx="7772400" cy="1039091"/>
          </a:xfrm>
        </p:spPr>
        <p:txBody>
          <a:bodyPr>
            <a:normAutofit/>
          </a:bodyPr>
          <a:lstStyle>
            <a:lvl1pPr algn="l">
              <a:defRPr sz="3600">
                <a:latin typeface="Arial" pitchFamily="34" charset="0"/>
                <a:ea typeface="Verdana" pitchFamily="34" charset="0"/>
                <a:cs typeface="Arial" pitchFamily="34" charset="0"/>
              </a:defRPr>
            </a:lvl1pPr>
          </a:lstStyle>
          <a:p>
            <a:r>
              <a:rPr lang="en-US" dirty="0"/>
              <a:t>Click to edit Master title style</a:t>
            </a:r>
          </a:p>
        </p:txBody>
      </p:sp>
      <p:sp>
        <p:nvSpPr>
          <p:cNvPr id="3" name="Content Placeholder 2"/>
          <p:cNvSpPr>
            <a:spLocks noGrp="1"/>
          </p:cNvSpPr>
          <p:nvPr>
            <p:ph idx="1"/>
          </p:nvPr>
        </p:nvSpPr>
        <p:spPr>
          <a:xfrm>
            <a:off x="228600" y="1524000"/>
            <a:ext cx="8763000" cy="4602163"/>
          </a:xfrm>
        </p:spPr>
        <p:txBody>
          <a:bodyPr/>
          <a:lstStyle>
            <a:lvl1pPr marL="461963" indent="-461963">
              <a:buClr>
                <a:srgbClr val="213B74"/>
              </a:buClr>
              <a:buSzPct val="100000"/>
              <a:defRPr/>
            </a:lvl1pPr>
            <a:lvl2pPr marL="914400" indent="-457200">
              <a:buClr>
                <a:srgbClr val="213B74"/>
              </a:buClr>
              <a:defRPr/>
            </a:lvl2pPr>
            <a:lvl3pPr marL="1376363" indent="-461963">
              <a:buClr>
                <a:srgbClr val="213B74"/>
              </a:buClr>
              <a:buFont typeface="Wingdings" pitchFamily="2" charset="2"/>
              <a:buChar char="§"/>
              <a:defRPr/>
            </a:lvl3pPr>
            <a:lvl4pPr marL="1600200" indent="-228600">
              <a:buClr>
                <a:srgbClr val="213B74"/>
              </a:buClr>
              <a:buFont typeface="Courier New" pitchFamily="49" charset="0"/>
              <a:buChar char="o"/>
              <a:defRPr/>
            </a:lvl4pPr>
            <a:lvl5pPr>
              <a:buClr>
                <a:srgbClr val="213B74"/>
              </a:buCl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88545430"/>
      </p:ext>
    </p:extLst>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Figure + Caption Layout">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6" name="Rectangle 5"/>
          <p:cNvSpPr/>
          <p:nvPr/>
        </p:nvSpPr>
        <p:spPr bwMode="white">
          <a:xfrm>
            <a:off x="-7938" y="6248400"/>
            <a:ext cx="9151938" cy="617538"/>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7" name="Copyright" descr="Pearson: Copyright 2015, 2012, 2009"/>
          <p:cNvSpPr txBox="1">
            <a:spLocks noChangeArrowheads="1"/>
          </p:cNvSpPr>
          <p:nvPr/>
        </p:nvSpPr>
        <p:spPr bwMode="auto">
          <a:xfrm>
            <a:off x="2203450" y="6383338"/>
            <a:ext cx="6172200" cy="347662"/>
          </a:xfrm>
          <a:prstGeom prst="rect">
            <a:avLst/>
          </a:prstGeom>
          <a:solidFill>
            <a:srgbClr val="213B74"/>
          </a:solidFill>
          <a:ln w="9525">
            <a:noFill/>
            <a:miter lim="800000"/>
            <a:headEnd/>
            <a:tailEnd/>
          </a:ln>
        </p:spPr>
        <p:txBody>
          <a:bodyPr lIns="0" tIns="0" rIns="0" bIns="0" anchor="ct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lgn="ctr"/>
            <a:r>
              <a:rPr lang="en-US" sz="1200">
                <a:solidFill>
                  <a:schemeClr val="bg1"/>
                </a:solidFill>
              </a:rPr>
              <a:t>© 2020 Cengage. All rights reserved.</a:t>
            </a:r>
          </a:p>
        </p:txBody>
      </p:sp>
      <p:pic>
        <p:nvPicPr>
          <p:cNvPr id="8" name="Picture 7" title="Cengage Logo"/>
          <p:cNvPicPr>
            <a:picLocks noChangeAspect="1" noChangeArrowheads="1"/>
          </p:cNvPicPr>
          <p:nvPr userDrawn="1"/>
        </p:nvPicPr>
        <p:blipFill>
          <a:blip r:embed="rId3"/>
          <a:srcRect/>
          <a:stretch>
            <a:fillRect/>
          </a:stretch>
        </p:blipFill>
        <p:spPr bwMode="auto">
          <a:xfrm>
            <a:off x="304800" y="6405563"/>
            <a:ext cx="1358900" cy="303212"/>
          </a:xfrm>
          <a:prstGeom prst="rect">
            <a:avLst/>
          </a:prstGeom>
          <a:solidFill>
            <a:srgbClr val="213B74"/>
          </a:solidFill>
        </p:spPr>
      </p:pic>
      <p:sp>
        <p:nvSpPr>
          <p:cNvPr id="10" name="Title 1"/>
          <p:cNvSpPr>
            <a:spLocks noGrp="1"/>
          </p:cNvSpPr>
          <p:nvPr>
            <p:ph type="title"/>
          </p:nvPr>
        </p:nvSpPr>
        <p:spPr>
          <a:xfrm>
            <a:off x="519169" y="357626"/>
            <a:ext cx="8032638" cy="1004011"/>
          </a:xfrm>
        </p:spPr>
        <p:txBody>
          <a:bodyPr>
            <a:normAutofit/>
          </a:bodyPr>
          <a:lstStyle>
            <a:lvl1pPr algn="ctr">
              <a:defRPr sz="3600" b="0">
                <a:solidFill>
                  <a:schemeClr val="tx1"/>
                </a:solidFill>
              </a:defRPr>
            </a:lvl1pPr>
          </a:lstStyle>
          <a:p>
            <a:r>
              <a:rPr lang="en-US"/>
              <a:t>Click to edit Master title style</a:t>
            </a:r>
            <a:endParaRPr lang="en-US" dirty="0"/>
          </a:p>
        </p:txBody>
      </p:sp>
      <p:sp>
        <p:nvSpPr>
          <p:cNvPr id="3" name="Picture Placeholder 2"/>
          <p:cNvSpPr>
            <a:spLocks noGrp="1"/>
          </p:cNvSpPr>
          <p:nvPr>
            <p:ph type="pic" sz="quarter" idx="10"/>
          </p:nvPr>
        </p:nvSpPr>
        <p:spPr>
          <a:xfrm>
            <a:off x="1142999" y="2338466"/>
            <a:ext cx="7011649" cy="2843134"/>
          </a:xfrm>
        </p:spPr>
        <p:txBody>
          <a:bodyPr rtlCol="0">
            <a:normAutofit/>
          </a:bodyPr>
          <a:lstStyle>
            <a:lvl1pPr>
              <a:buClr>
                <a:srgbClr val="213B74"/>
              </a:buClr>
              <a:defRPr/>
            </a:lvl1pPr>
          </a:lstStyle>
          <a:p>
            <a:pPr lvl="0"/>
            <a:r>
              <a:rPr lang="en-US" noProof="0" dirty="0"/>
              <a:t>Click icon to add picture</a:t>
            </a:r>
          </a:p>
        </p:txBody>
      </p:sp>
      <p:sp>
        <p:nvSpPr>
          <p:cNvPr id="11" name="Text Placeholder 3"/>
          <p:cNvSpPr>
            <a:spLocks noGrp="1"/>
          </p:cNvSpPr>
          <p:nvPr>
            <p:ph type="body" sz="half" idx="2"/>
          </p:nvPr>
        </p:nvSpPr>
        <p:spPr>
          <a:xfrm>
            <a:off x="519169" y="5486400"/>
            <a:ext cx="8032638" cy="6651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Content Placeholder 3"/>
          <p:cNvSpPr>
            <a:spLocks noGrp="1"/>
          </p:cNvSpPr>
          <p:nvPr>
            <p:ph sz="quarter" idx="11"/>
          </p:nvPr>
        </p:nvSpPr>
        <p:spPr>
          <a:xfrm>
            <a:off x="554038" y="1663700"/>
            <a:ext cx="8589962" cy="479425"/>
          </a:xfrm>
        </p:spPr>
        <p:txBody>
          <a:bodyPr/>
          <a:lstStyle>
            <a:lvl1pPr>
              <a:buClr>
                <a:srgbClr val="213B74"/>
              </a:buClr>
              <a:defRPr/>
            </a:lvl1pPr>
            <a:lvl2pPr>
              <a:buClr>
                <a:srgbClr val="213B74"/>
              </a:buClr>
              <a:defRPr/>
            </a:lvl2pPr>
            <a:lvl3pPr>
              <a:buClr>
                <a:srgbClr val="213B74"/>
              </a:buClr>
              <a:defRPr/>
            </a:lvl3pPr>
            <a:lvl4pPr>
              <a:buClr>
                <a:srgbClr val="213B74"/>
              </a:buClr>
              <a:defRPr/>
            </a:lvl4pPr>
            <a:lvl5pPr>
              <a:buClr>
                <a:srgbClr val="213B74"/>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able Placeholder 4"/>
          <p:cNvSpPr>
            <a:spLocks noGrp="1"/>
          </p:cNvSpPr>
          <p:nvPr>
            <p:ph type="tbl" sz="quarter" idx="12"/>
          </p:nvPr>
        </p:nvSpPr>
        <p:spPr>
          <a:xfrm>
            <a:off x="457200" y="2743200"/>
            <a:ext cx="4110038" cy="1295400"/>
          </a:xfrm>
        </p:spPr>
        <p:txBody>
          <a:bodyPr/>
          <a:lstStyle/>
          <a:p>
            <a:endParaRPr lang="ba-RU"/>
          </a:p>
        </p:txBody>
      </p:sp>
    </p:spTree>
    <p:extLst>
      <p:ext uri="{BB962C8B-B14F-4D97-AF65-F5344CB8AC3E}">
        <p14:creationId xmlns:p14="http://schemas.microsoft.com/office/powerpoint/2010/main" val="817561125"/>
      </p:ext>
    </p:extLst>
  </p:cSld>
  <p:clrMapOvr>
    <a:masterClrMapping/>
  </p:clrMapOvr>
  <p:transition spd="slow"/>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6" name="Rectangle 5"/>
          <p:cNvSpPr/>
          <p:nvPr/>
        </p:nvSpPr>
        <p:spPr bwMode="white">
          <a:xfrm>
            <a:off x="0" y="0"/>
            <a:ext cx="9144000" cy="1371600"/>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59305B"/>
              </a:buClr>
              <a:defRPr/>
            </a:pPr>
            <a:endParaRPr lang="en-US" dirty="0"/>
          </a:p>
        </p:txBody>
      </p:sp>
      <p:sp>
        <p:nvSpPr>
          <p:cNvPr id="7" name="Rectangle 6"/>
          <p:cNvSpPr/>
          <p:nvPr/>
        </p:nvSpPr>
        <p:spPr bwMode="white">
          <a:xfrm>
            <a:off x="-7938" y="6248400"/>
            <a:ext cx="9161463" cy="630238"/>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1" name="Title 10"/>
          <p:cNvSpPr>
            <a:spLocks noGrp="1"/>
          </p:cNvSpPr>
          <p:nvPr>
            <p:ph type="title"/>
          </p:nvPr>
        </p:nvSpPr>
        <p:spPr>
          <a:xfrm>
            <a:off x="457200" y="1752600"/>
            <a:ext cx="8229600" cy="914400"/>
          </a:xfrm>
          <a:noFill/>
        </p:spPr>
        <p:txBody>
          <a:bodyPr anchor="t">
            <a:noAutofit/>
          </a:bodyPr>
          <a:lstStyle>
            <a:lvl1pPr>
              <a:defRPr sz="3600">
                <a:solidFill>
                  <a:schemeClr val="tx1"/>
                </a:solidFill>
                <a:latin typeface="Arial" pitchFamily="34" charset="0"/>
                <a:ea typeface="Verdana" pitchFamily="34" charset="0"/>
                <a:cs typeface="Arial" pitchFamily="34" charset="0"/>
              </a:defRPr>
            </a:lvl1pPr>
          </a:lstStyle>
          <a:p>
            <a:r>
              <a:rPr lang="en-US" dirty="0"/>
              <a:t>Click to edit Master title style</a:t>
            </a:r>
          </a:p>
        </p:txBody>
      </p:sp>
      <p:sp>
        <p:nvSpPr>
          <p:cNvPr id="9" name="Text Placeholder 8"/>
          <p:cNvSpPr>
            <a:spLocks noGrp="1"/>
          </p:cNvSpPr>
          <p:nvPr>
            <p:ph type="body" sz="quarter" idx="14"/>
          </p:nvPr>
        </p:nvSpPr>
        <p:spPr>
          <a:xfrm>
            <a:off x="838200" y="4343400"/>
            <a:ext cx="7010400" cy="1066799"/>
          </a:xfrm>
        </p:spPr>
        <p:txBody>
          <a:bodyPr anchor="b">
            <a:noAutofit/>
          </a:bodyPr>
          <a:lstStyle>
            <a:lvl1pPr marL="0" indent="0" algn="ctr">
              <a:spcBef>
                <a:spcPts val="0"/>
              </a:spcBef>
              <a:buNone/>
              <a:defRPr sz="3600" baseline="0">
                <a:latin typeface="Arial" pitchFamily="34" charset="0"/>
                <a:ea typeface="Verdana" pitchFamily="34" charset="0"/>
                <a:cs typeface="Arial" pitchFamily="34" charset="0"/>
              </a:defRPr>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a:t>Click to edit Master text styles</a:t>
            </a:r>
          </a:p>
        </p:txBody>
      </p:sp>
      <p:sp>
        <p:nvSpPr>
          <p:cNvPr id="5" name="Content Placeholder 4"/>
          <p:cNvSpPr>
            <a:spLocks noGrp="1"/>
          </p:cNvSpPr>
          <p:nvPr>
            <p:ph sz="quarter" idx="16"/>
          </p:nvPr>
        </p:nvSpPr>
        <p:spPr>
          <a:xfrm>
            <a:off x="1600200" y="6285230"/>
            <a:ext cx="7543800" cy="572770"/>
          </a:xfrm>
          <a:solidFill>
            <a:srgbClr val="213B74"/>
          </a:solidFill>
        </p:spPr>
        <p:txBody>
          <a:bodyPr>
            <a:noAutofit/>
          </a:bodyPr>
          <a:lstStyle>
            <a:lvl1pPr algn="ctr">
              <a:defRPr sz="1100">
                <a:latin typeface="Arial" pitchFamily="34" charset="0"/>
                <a:cs typeface="Arial" pitchFamily="34" charset="0"/>
              </a:defRPr>
            </a:lvl1pPr>
            <a:lvl2pPr>
              <a:defRPr sz="1100">
                <a:latin typeface="Arial" pitchFamily="34" charset="0"/>
                <a:cs typeface="Arial" pitchFamily="34" charset="0"/>
              </a:defRPr>
            </a:lvl2pPr>
            <a:lvl3pPr>
              <a:defRPr sz="1100">
                <a:latin typeface="Arial" pitchFamily="34" charset="0"/>
                <a:cs typeface="Arial" pitchFamily="34" charset="0"/>
              </a:defRPr>
            </a:lvl3pPr>
            <a:lvl4pPr>
              <a:defRPr sz="1100">
                <a:latin typeface="Arial" pitchFamily="34" charset="0"/>
                <a:cs typeface="Arial" pitchFamily="34" charset="0"/>
              </a:defRPr>
            </a:lvl4pPr>
            <a:lvl5pPr>
              <a:defRPr sz="1100">
                <a:latin typeface="Arial" pitchFamily="34" charset="0"/>
                <a:cs typeface="Arial" pitchFamily="34" charset="0"/>
              </a:defRPr>
            </a:lvl5pPr>
          </a:lstStyle>
          <a:p>
            <a:pPr lvl="0"/>
            <a:r>
              <a:rPr lang="en-US"/>
              <a:t>Click to edit Master text styles</a:t>
            </a:r>
          </a:p>
        </p:txBody>
      </p:sp>
    </p:spTree>
    <p:extLst>
      <p:ext uri="{BB962C8B-B14F-4D97-AF65-F5344CB8AC3E}">
        <p14:creationId xmlns:p14="http://schemas.microsoft.com/office/powerpoint/2010/main" val="38539925"/>
      </p:ext>
    </p:extLst>
  </p:cSld>
  <p:clrMapOvr>
    <a:masterClrMapping/>
  </p:clrMapOvr>
  <p:transition spd="slow"/>
  <p:hf sldNum="0"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8153400" cy="1143000"/>
          </a:xfrm>
        </p:spPr>
        <p:txBody>
          <a:bodyPr/>
          <a:lstStyle>
            <a:lvl1pPr algn="l">
              <a:buNone/>
              <a:defRPr sz="4400" b="0"/>
            </a:lvl1pPr>
          </a:lstStyle>
          <a:p>
            <a:r>
              <a:rPr lang="en-US" dirty="0"/>
              <a:t>Click to edit Master title style</a:t>
            </a:r>
          </a:p>
        </p:txBody>
      </p:sp>
      <p:sp>
        <p:nvSpPr>
          <p:cNvPr id="3" name="Text Placeholder 2"/>
          <p:cNvSpPr>
            <a:spLocks noGrp="1"/>
          </p:cNvSpPr>
          <p:nvPr>
            <p:ph type="body" idx="2"/>
          </p:nvPr>
        </p:nvSpPr>
        <p:spPr>
          <a:xfrm>
            <a:off x="609600" y="1752600"/>
            <a:ext cx="2057400" cy="4343400"/>
          </a:xfrm>
          <a:noFill/>
          <a:ln w="50800" cap="sq" cmpd="dbl" algn="ctr">
            <a:solidFill>
              <a:srgbClr val="213B74"/>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2600">
                <a:solidFill>
                  <a:schemeClr val="tx1"/>
                </a:solidFill>
              </a:defRPr>
            </a:lvl1pPr>
            <a:lvl2pPr>
              <a:buNone/>
              <a:defRPr sz="1200"/>
            </a:lvl2pPr>
            <a:lvl3pPr>
              <a:buNone/>
              <a:defRPr sz="1000"/>
            </a:lvl3pPr>
            <a:lvl4pPr>
              <a:buNone/>
              <a:defRPr sz="900"/>
            </a:lvl4pPr>
            <a:lvl5pPr>
              <a:buNone/>
              <a:defRPr sz="900"/>
            </a:lvl5pPr>
          </a:lstStyle>
          <a:p>
            <a:pPr lvl="0"/>
            <a:r>
              <a:rPr lang="en-US" dirty="0"/>
              <a:t>Click to edit Master text styles</a:t>
            </a:r>
          </a:p>
        </p:txBody>
      </p:sp>
      <p:sp>
        <p:nvSpPr>
          <p:cNvPr id="9" name="Content Placeholder 8"/>
          <p:cNvSpPr>
            <a:spLocks noGrp="1"/>
          </p:cNvSpPr>
          <p:nvPr>
            <p:ph sz="quarter" idx="1"/>
          </p:nvPr>
        </p:nvSpPr>
        <p:spPr>
          <a:xfrm>
            <a:off x="2895600" y="1752600"/>
            <a:ext cx="5867400" cy="44196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509510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1371600"/>
            <a:ext cx="7391400" cy="5257800"/>
          </a:xfrm>
        </p:spPr>
        <p:txBody>
          <a:bodyPr/>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dirty="0"/>
              <a:t>Click to edit Master text styles</a:t>
            </a:r>
          </a:p>
        </p:txBody>
      </p:sp>
      <p:sp>
        <p:nvSpPr>
          <p:cNvPr id="2" name="Title 1"/>
          <p:cNvSpPr>
            <a:spLocks noGrp="1"/>
          </p:cNvSpPr>
          <p:nvPr>
            <p:ph type="title"/>
          </p:nvPr>
        </p:nvSpPr>
        <p:spPr>
          <a:xfrm>
            <a:off x="1390650" y="228600"/>
            <a:ext cx="7620000" cy="990600"/>
          </a:xfrm>
        </p:spPr>
        <p:txBody>
          <a:bodyPr/>
          <a:lstStyle>
            <a:lvl1pPr algn="l">
              <a:buNone/>
              <a:defRPr sz="4400" b="0" cap="none" baseline="0">
                <a:solidFill>
                  <a:srgbClr val="FFFFFF"/>
                </a:solidFill>
              </a:defRPr>
            </a:lvl1pPr>
          </a:lstStyle>
          <a:p>
            <a:r>
              <a:rPr lang="en-US"/>
              <a:t>Click to edit Master title style</a:t>
            </a:r>
            <a:endParaRPr lang="en-US" dirty="0"/>
          </a:p>
        </p:txBody>
      </p:sp>
      <p:sp>
        <p:nvSpPr>
          <p:cNvPr id="4" name="Slide Number Placeholder 12"/>
          <p:cNvSpPr>
            <a:spLocks noGrp="1"/>
          </p:cNvSpPr>
          <p:nvPr>
            <p:ph type="sldNum" sz="quarter" idx="10"/>
          </p:nvPr>
        </p:nvSpPr>
        <p:spPr>
          <a:xfrm>
            <a:off x="0" y="373063"/>
            <a:ext cx="1295400" cy="701675"/>
          </a:xfrm>
        </p:spPr>
        <p:txBody>
          <a:bodyPr wrap="square" numCol="1" anchor="t" anchorCtr="0" compatLnSpc="1">
            <a:prstTxWarp prst="textNoShape">
              <a:avLst/>
            </a:prstTxWarp>
            <a:noAutofit/>
          </a:bodyPr>
          <a:lstStyle>
            <a:lvl1pPr>
              <a:defRPr sz="2400" smtClean="0">
                <a:latin typeface="Arial" pitchFamily="34" charset="0"/>
                <a:ea typeface="MS PGothic" pitchFamily="34" charset="-128"/>
              </a:defRPr>
            </a:lvl1pPr>
          </a:lstStyle>
          <a:p>
            <a:fld id="{C8953F8D-5ED8-4573-8935-EF363D4C86B3}" type="slidenum">
              <a:rPr lang="en-US"/>
              <a:pPr/>
              <a:t>‹#›</a:t>
            </a:fld>
            <a:endParaRPr lang="en-US"/>
          </a:p>
        </p:txBody>
      </p:sp>
    </p:spTree>
    <p:extLst>
      <p:ext uri="{BB962C8B-B14F-4D97-AF65-F5344CB8AC3E}">
        <p14:creationId xmlns:p14="http://schemas.microsoft.com/office/powerpoint/2010/main" val="3915272201"/>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Title Slide">
    <p:bg>
      <p:bgPr>
        <a:solidFill>
          <a:schemeClr val="bg2"/>
        </a:solidFill>
        <a:effectLst/>
      </p:bgPr>
    </p:bg>
    <p:spTree>
      <p:nvGrpSpPr>
        <p:cNvPr id="1" name=""/>
        <p:cNvGrpSpPr/>
        <p:nvPr/>
      </p:nvGrpSpPr>
      <p:grpSpPr>
        <a:xfrm>
          <a:off x="0" y="0"/>
          <a:ext cx="0" cy="0"/>
          <a:chOff x="0" y="0"/>
          <a:chExt cx="0" cy="0"/>
        </a:xfrm>
      </p:grpSpPr>
      <p:sp>
        <p:nvSpPr>
          <p:cNvPr id="3" name="Rectangle 2"/>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solidFill>
                <a:prstClr val="white"/>
              </a:solidFill>
            </a:endParaRPr>
          </a:p>
        </p:txBody>
      </p:sp>
      <p:sp>
        <p:nvSpPr>
          <p:cNvPr id="4" name="Rectangle 3"/>
          <p:cNvSpPr/>
          <p:nvPr/>
        </p:nvSpPr>
        <p:spPr>
          <a:xfrm>
            <a:off x="-9525" y="6069013"/>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solidFill>
                <a:prstClr val="white"/>
              </a:solidFill>
            </a:endParaRPr>
          </a:p>
        </p:txBody>
      </p:sp>
      <p:sp>
        <p:nvSpPr>
          <p:cNvPr id="5" name="Rectangle 4"/>
          <p:cNvSpPr/>
          <p:nvPr userDrawn="1"/>
        </p:nvSpPr>
        <p:spPr>
          <a:xfrm>
            <a:off x="2286000" y="6069013"/>
            <a:ext cx="6784975" cy="712787"/>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solidFill>
                <a:prstClr val="white"/>
              </a:solidFill>
            </a:endParaRPr>
          </a:p>
        </p:txBody>
      </p:sp>
      <p:sp>
        <p:nvSpPr>
          <p:cNvPr id="6" name="Rectangle 11"/>
          <p:cNvSpPr>
            <a:spLocks noChangeArrowheads="1"/>
          </p:cNvSpPr>
          <p:nvPr userDrawn="1"/>
        </p:nvSpPr>
        <p:spPr bwMode="auto">
          <a:xfrm>
            <a:off x="2286000" y="6073775"/>
            <a:ext cx="6858000"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a:latin typeface="Tw Cen MT" pitchFamily="34" charset="0"/>
              </a:rPr>
              <a:t>Prepared by Emily Berthelot, University of Arkansas at Little Rock </a:t>
            </a:r>
            <a:r>
              <a:rPr lang="en-US"/>
              <a:t>© 2016 Cengage Learning. All Rights Reserved.</a:t>
            </a:r>
            <a:endParaRPr lang="en-US">
              <a:latin typeface="Tw Cen MT" pitchFamily="34" charset="0"/>
            </a:endParaRPr>
          </a:p>
        </p:txBody>
      </p:sp>
      <p:pic>
        <p:nvPicPr>
          <p:cNvPr id="7" name="Picture 14"/>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28600" y="228600"/>
            <a:ext cx="3643313" cy="449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Title 7"/>
          <p:cNvSpPr>
            <a:spLocks noGrp="1"/>
          </p:cNvSpPr>
          <p:nvPr>
            <p:ph type="ctrTitle"/>
          </p:nvPr>
        </p:nvSpPr>
        <p:spPr>
          <a:xfrm>
            <a:off x="3886200" y="1828800"/>
            <a:ext cx="4953000" cy="4038600"/>
          </a:xfrm>
        </p:spPr>
        <p:txBody>
          <a:bodyPr anchor="b"/>
          <a:lstStyle>
            <a:lvl1pPr>
              <a:defRPr cap="all" baseline="0"/>
            </a:lvl1pPr>
          </a:lstStyle>
          <a:p>
            <a:r>
              <a:rPr lang="en-US" dirty="0"/>
              <a:t>Click to edit Master title style</a:t>
            </a:r>
          </a:p>
        </p:txBody>
      </p:sp>
      <p:sp>
        <p:nvSpPr>
          <p:cNvPr id="9" name="Footer Placeholder 16"/>
          <p:cNvSpPr>
            <a:spLocks noGrp="1"/>
          </p:cNvSpPr>
          <p:nvPr>
            <p:ph type="ftr" sz="quarter" idx="10"/>
          </p:nvPr>
        </p:nvSpPr>
        <p:spPr>
          <a:xfrm>
            <a:off x="2085975" y="236538"/>
            <a:ext cx="5867400" cy="365125"/>
          </a:xfrm>
          <a:prstGeom prst="rect">
            <a:avLst/>
          </a:prstGeom>
        </p:spPr>
        <p:txBody>
          <a:bodyPr vert="horz" wrap="square" lIns="91440" tIns="45720" rIns="91440" bIns="45720" numCol="1" anchor="t" anchorCtr="0" compatLnSpc="1">
            <a:prstTxWarp prst="textNoShape">
              <a:avLst/>
            </a:prstTxWarp>
          </a:bodyPr>
          <a:lstStyle>
            <a:lvl1pPr algn="r">
              <a:defRPr>
                <a:solidFill>
                  <a:srgbClr val="EBDDC3"/>
                </a:solidFill>
              </a:defRPr>
            </a:lvl1pPr>
          </a:lstStyle>
          <a:p>
            <a:r>
              <a:rPr lang="en-US"/>
              <a:t>© 2016 Cengage Learning. All Rights Reserved.</a:t>
            </a:r>
          </a:p>
        </p:txBody>
      </p:sp>
      <p:sp>
        <p:nvSpPr>
          <p:cNvPr id="10" name="Slide Number Placeholder 28"/>
          <p:cNvSpPr>
            <a:spLocks noGrp="1"/>
          </p:cNvSpPr>
          <p:nvPr>
            <p:ph type="sldNum" sz="quarter" idx="11"/>
          </p:nvPr>
        </p:nvSpPr>
        <p:spPr>
          <a:xfrm>
            <a:off x="8001000" y="228600"/>
            <a:ext cx="838200" cy="381000"/>
          </a:xfrm>
        </p:spPr>
        <p:txBody>
          <a:bodyPr wrap="square" numCol="1" anchor="t" anchorCtr="0" compatLnSpc="1">
            <a:prstTxWarp prst="textNoShape">
              <a:avLst/>
            </a:prstTxWarp>
          </a:bodyPr>
          <a:lstStyle>
            <a:lvl1pPr>
              <a:defRPr smtClean="0">
                <a:solidFill>
                  <a:srgbClr val="EBDDC3"/>
                </a:solidFill>
                <a:latin typeface="Arial" pitchFamily="34" charset="0"/>
                <a:ea typeface="MS PGothic" pitchFamily="34" charset="-128"/>
              </a:defRPr>
            </a:lvl1pPr>
          </a:lstStyle>
          <a:p>
            <a:fld id="{6A36B8EA-EEBF-4C33-8510-04AE87474664}" type="slidenum">
              <a:rPr lang="en-US"/>
              <a:pPr/>
              <a:t>‹#›</a:t>
            </a:fld>
            <a:endParaRPr lang="en-US">
              <a:solidFill>
                <a:srgbClr val="FFFFFF"/>
              </a:solidFill>
            </a:endParaRPr>
          </a:p>
        </p:txBody>
      </p:sp>
    </p:spTree>
    <p:extLst>
      <p:ext uri="{BB962C8B-B14F-4D97-AF65-F5344CB8AC3E}">
        <p14:creationId xmlns:p14="http://schemas.microsoft.com/office/powerpoint/2010/main" val="1885144150"/>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userDrawn="1">
  <p:cSld name="3_Title Slide">
    <p:spTree>
      <p:nvGrpSpPr>
        <p:cNvPr id="1" name=""/>
        <p:cNvGrpSpPr/>
        <p:nvPr/>
      </p:nvGrpSpPr>
      <p:grpSpPr>
        <a:xfrm>
          <a:off x="0" y="0"/>
          <a:ext cx="0" cy="0"/>
          <a:chOff x="0" y="0"/>
          <a:chExt cx="0" cy="0"/>
        </a:xfrm>
      </p:grpSpPr>
      <p:sp>
        <p:nvSpPr>
          <p:cNvPr id="6" name="Rectangle 5"/>
          <p:cNvSpPr/>
          <p:nvPr/>
        </p:nvSpPr>
        <p:spPr bwMode="white">
          <a:xfrm>
            <a:off x="0" y="0"/>
            <a:ext cx="9144000" cy="1371600"/>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59305B"/>
              </a:buClr>
              <a:defRPr/>
            </a:pPr>
            <a:endParaRPr lang="en-US" dirty="0"/>
          </a:p>
        </p:txBody>
      </p:sp>
      <p:sp>
        <p:nvSpPr>
          <p:cNvPr id="7" name="Rectangle 6"/>
          <p:cNvSpPr/>
          <p:nvPr/>
        </p:nvSpPr>
        <p:spPr bwMode="white">
          <a:xfrm>
            <a:off x="-7938" y="6248400"/>
            <a:ext cx="9161463" cy="630238"/>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1" name="Title 10"/>
          <p:cNvSpPr>
            <a:spLocks noGrp="1"/>
          </p:cNvSpPr>
          <p:nvPr>
            <p:ph type="title"/>
          </p:nvPr>
        </p:nvSpPr>
        <p:spPr>
          <a:xfrm>
            <a:off x="457200" y="1752600"/>
            <a:ext cx="8229600" cy="914400"/>
          </a:xfrm>
          <a:noFill/>
        </p:spPr>
        <p:txBody>
          <a:bodyPr anchor="t">
            <a:noAutofit/>
          </a:bodyPr>
          <a:lstStyle>
            <a:lvl1pPr>
              <a:defRPr sz="3600">
                <a:solidFill>
                  <a:schemeClr val="tx1"/>
                </a:solidFill>
                <a:latin typeface="Arial" pitchFamily="34" charset="0"/>
                <a:ea typeface="Verdana" pitchFamily="34" charset="0"/>
                <a:cs typeface="Arial" pitchFamily="34" charset="0"/>
              </a:defRPr>
            </a:lvl1pPr>
          </a:lstStyle>
          <a:p>
            <a:r>
              <a:rPr lang="en-US" dirty="0"/>
              <a:t>Click to edit Master title style</a:t>
            </a:r>
          </a:p>
        </p:txBody>
      </p:sp>
      <p:sp>
        <p:nvSpPr>
          <p:cNvPr id="9" name="Text Placeholder 8"/>
          <p:cNvSpPr>
            <a:spLocks noGrp="1"/>
          </p:cNvSpPr>
          <p:nvPr>
            <p:ph type="body" sz="quarter" idx="14"/>
          </p:nvPr>
        </p:nvSpPr>
        <p:spPr>
          <a:xfrm>
            <a:off x="838200" y="4343400"/>
            <a:ext cx="7010400" cy="1066799"/>
          </a:xfrm>
        </p:spPr>
        <p:txBody>
          <a:bodyPr anchor="b">
            <a:noAutofit/>
          </a:bodyPr>
          <a:lstStyle>
            <a:lvl1pPr marL="0" indent="0" algn="ctr">
              <a:spcBef>
                <a:spcPts val="0"/>
              </a:spcBef>
              <a:buNone/>
              <a:defRPr sz="3600" baseline="0">
                <a:latin typeface="Arial" pitchFamily="34" charset="0"/>
                <a:ea typeface="Verdana" pitchFamily="34" charset="0"/>
                <a:cs typeface="Arial" pitchFamily="34" charset="0"/>
              </a:defRPr>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a:t>Click to edit Master text styles</a:t>
            </a:r>
          </a:p>
        </p:txBody>
      </p:sp>
      <p:sp>
        <p:nvSpPr>
          <p:cNvPr id="5" name="Content Placeholder 4"/>
          <p:cNvSpPr>
            <a:spLocks noGrp="1"/>
          </p:cNvSpPr>
          <p:nvPr>
            <p:ph sz="quarter" idx="16"/>
          </p:nvPr>
        </p:nvSpPr>
        <p:spPr>
          <a:xfrm>
            <a:off x="1600200" y="6285230"/>
            <a:ext cx="7543800" cy="572770"/>
          </a:xfrm>
          <a:solidFill>
            <a:srgbClr val="213B74"/>
          </a:solidFill>
        </p:spPr>
        <p:txBody>
          <a:bodyPr>
            <a:noAutofit/>
          </a:bodyPr>
          <a:lstStyle>
            <a:lvl1pPr algn="ctr">
              <a:defRPr sz="1100">
                <a:latin typeface="Arial" pitchFamily="34" charset="0"/>
                <a:cs typeface="Arial" pitchFamily="34" charset="0"/>
              </a:defRPr>
            </a:lvl1pPr>
            <a:lvl2pPr>
              <a:defRPr sz="1100">
                <a:latin typeface="Arial" pitchFamily="34" charset="0"/>
                <a:cs typeface="Arial" pitchFamily="34" charset="0"/>
              </a:defRPr>
            </a:lvl2pPr>
            <a:lvl3pPr>
              <a:defRPr sz="1100">
                <a:latin typeface="Arial" pitchFamily="34" charset="0"/>
                <a:cs typeface="Arial" pitchFamily="34" charset="0"/>
              </a:defRPr>
            </a:lvl3pPr>
            <a:lvl4pPr>
              <a:defRPr sz="1100">
                <a:latin typeface="Arial" pitchFamily="34" charset="0"/>
                <a:cs typeface="Arial" pitchFamily="34" charset="0"/>
              </a:defRPr>
            </a:lvl4pPr>
            <a:lvl5pPr>
              <a:defRPr sz="1100">
                <a:latin typeface="Arial" pitchFamily="34" charset="0"/>
                <a:cs typeface="Arial" pitchFamily="34" charset="0"/>
              </a:defRPr>
            </a:lvl5pPr>
          </a:lstStyle>
          <a:p>
            <a:pPr lvl="0"/>
            <a:r>
              <a:rPr lang="en-US"/>
              <a:t>Click to edit Master text styles</a:t>
            </a:r>
          </a:p>
        </p:txBody>
      </p:sp>
      <p:sp>
        <p:nvSpPr>
          <p:cNvPr id="3" name="Picture Placeholder 2"/>
          <p:cNvSpPr>
            <a:spLocks noGrp="1"/>
          </p:cNvSpPr>
          <p:nvPr>
            <p:ph type="pic" sz="quarter" idx="17"/>
          </p:nvPr>
        </p:nvSpPr>
        <p:spPr>
          <a:xfrm>
            <a:off x="304800" y="2133600"/>
            <a:ext cx="3429000" cy="3048000"/>
          </a:xfrm>
        </p:spPr>
        <p:txBody>
          <a:bodyPr/>
          <a:lstStyle/>
          <a:p>
            <a:endParaRPr lang="ba-RU"/>
          </a:p>
        </p:txBody>
      </p:sp>
      <p:sp>
        <p:nvSpPr>
          <p:cNvPr id="8" name="Picture Placeholder 7"/>
          <p:cNvSpPr>
            <a:spLocks noGrp="1"/>
          </p:cNvSpPr>
          <p:nvPr>
            <p:ph type="pic" sz="quarter" idx="18"/>
          </p:nvPr>
        </p:nvSpPr>
        <p:spPr>
          <a:xfrm>
            <a:off x="152400" y="6389687"/>
            <a:ext cx="914400" cy="315913"/>
          </a:xfrm>
        </p:spPr>
        <p:txBody>
          <a:bodyPr/>
          <a:lstStyle/>
          <a:p>
            <a:endParaRPr lang="ba-RU"/>
          </a:p>
        </p:txBody>
      </p:sp>
    </p:spTree>
    <p:extLst>
      <p:ext uri="{BB962C8B-B14F-4D97-AF65-F5344CB8AC3E}">
        <p14:creationId xmlns:p14="http://schemas.microsoft.com/office/powerpoint/2010/main" val="3787404017"/>
      </p:ext>
    </p:extLst>
  </p:cSld>
  <p:clrMapOvr>
    <a:masterClrMapping/>
  </p:clrMapOvr>
  <p:transition spd="slow"/>
  <p:hf sldNum="0" hdr="0" dt="0"/>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 name="Rectangle 13"/>
          <p:cNvSpPr/>
          <p:nvPr userDrawn="1"/>
        </p:nvSpPr>
        <p:spPr bwMode="white">
          <a:xfrm>
            <a:off x="-7938" y="6248400"/>
            <a:ext cx="9161463" cy="630238"/>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027" name="Content Placeholder 1"/>
          <p:cNvSpPr>
            <a:spLocks noGrp="1"/>
          </p:cNvSpPr>
          <p:nvPr>
            <p:ph type="title"/>
          </p:nvPr>
        </p:nvSpPr>
        <p:spPr bwMode="auto">
          <a:xfrm>
            <a:off x="457200" y="26988"/>
            <a:ext cx="8229600" cy="10398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Content Placeholder 2"/>
          <p:cNvSpPr>
            <a:spLocks noGrp="1"/>
          </p:cNvSpPr>
          <p:nvPr>
            <p:ph type="body" idx="1"/>
          </p:nvPr>
        </p:nvSpPr>
        <p:spPr bwMode="auto">
          <a:xfrm>
            <a:off x="228600" y="1295400"/>
            <a:ext cx="8763000" cy="4830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p:nvPr/>
        </p:nvSpPr>
        <p:spPr bwMode="white">
          <a:xfrm>
            <a:off x="0" y="0"/>
            <a:ext cx="9144000" cy="1133475"/>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5" name="Copyright" descr="Pearson: Copyright 2015, 2012, 2009"/>
          <p:cNvSpPr txBox="1">
            <a:spLocks noChangeArrowheads="1"/>
          </p:cNvSpPr>
          <p:nvPr userDrawn="1"/>
        </p:nvSpPr>
        <p:spPr bwMode="auto">
          <a:xfrm>
            <a:off x="2209800" y="6399213"/>
            <a:ext cx="6326188" cy="347662"/>
          </a:xfrm>
          <a:prstGeom prst="rect">
            <a:avLst/>
          </a:prstGeom>
          <a:solidFill>
            <a:srgbClr val="213B74"/>
          </a:solidFill>
          <a:ln w="9525">
            <a:noFill/>
            <a:miter lim="800000"/>
            <a:headEnd/>
            <a:tailEnd/>
          </a:ln>
        </p:spPr>
        <p:txBody>
          <a:bodyPr lIns="0" tIns="0" rIns="0" bIns="0" anchor="ct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lgn="ctr"/>
            <a:r>
              <a:rPr lang="en-US" sz="1200">
                <a:solidFill>
                  <a:schemeClr val="bg1"/>
                </a:solidFill>
              </a:rPr>
              <a:t>© 2020 Cengage. All rights reserved.</a:t>
            </a:r>
          </a:p>
        </p:txBody>
      </p:sp>
      <p:pic>
        <p:nvPicPr>
          <p:cNvPr id="8" name="Picture 7" title="Cengage Logo"/>
          <p:cNvPicPr>
            <a:picLocks noChangeAspect="1" noChangeArrowheads="1"/>
          </p:cNvPicPr>
          <p:nvPr userDrawn="1"/>
        </p:nvPicPr>
        <p:blipFill>
          <a:blip r:embed="rId9"/>
          <a:srcRect/>
          <a:stretch>
            <a:fillRect/>
          </a:stretch>
        </p:blipFill>
        <p:spPr bwMode="auto">
          <a:xfrm>
            <a:off x="236538" y="6396038"/>
            <a:ext cx="1360487" cy="304800"/>
          </a:xfrm>
          <a:prstGeom prst="rect">
            <a:avLst/>
          </a:prstGeom>
          <a:solidFill>
            <a:srgbClr val="213B74"/>
          </a:solidFill>
        </p:spPr>
      </p:pic>
      <p:sp>
        <p:nvSpPr>
          <p:cNvPr id="4" name="Slide Number Placeholder 3"/>
          <p:cNvSpPr>
            <a:spLocks noGrp="1"/>
          </p:cNvSpPr>
          <p:nvPr>
            <p:ph type="sldNum" sz="quarter" idx="4"/>
          </p:nvPr>
        </p:nvSpPr>
        <p:spPr>
          <a:xfrm>
            <a:off x="6553200" y="6356350"/>
            <a:ext cx="2133600" cy="365125"/>
          </a:xfrm>
          <a:prstGeom prst="rect">
            <a:avLst/>
          </a:prstGeom>
          <a:ln>
            <a:noFill/>
          </a:ln>
        </p:spPr>
        <p:txBody>
          <a:bodyPr vert="horz" lIns="91440" tIns="45720" rIns="91440" bIns="45720" rtlCol="0" anchor="ctr"/>
          <a:lstStyle>
            <a:lvl1pPr algn="r">
              <a:defRPr sz="1200">
                <a:solidFill>
                  <a:schemeClr val="bg1"/>
                </a:solidFill>
                <a:latin typeface="Arial" charset="0"/>
                <a:ea typeface="ＭＳ Ｐゴシック" charset="0"/>
                <a:cs typeface="+mn-cs"/>
              </a:defRPr>
            </a:lvl1pPr>
          </a:lstStyle>
          <a:p>
            <a:pPr>
              <a:defRPr/>
            </a:pPr>
            <a:r>
              <a:rPr lang="en-US"/>
              <a:t>1</a:t>
            </a:r>
          </a:p>
        </p:txBody>
      </p:sp>
    </p:spTree>
  </p:cSld>
  <p:clrMap bg1="lt1" tx1="dk1" bg2="lt2" tx2="dk2" accent1="accent1" accent2="accent2" accent3="accent3" accent4="accent4" accent5="accent5" accent6="accent6" hlink="hlink" folHlink="folHlink"/>
  <p:sldLayoutIdLst>
    <p:sldLayoutId id="2147485426" r:id="rId1"/>
    <p:sldLayoutId id="2147485427" r:id="rId2"/>
    <p:sldLayoutId id="2147485428" r:id="rId3"/>
    <p:sldLayoutId id="2147485429" r:id="rId4"/>
    <p:sldLayoutId id="2147485430" r:id="rId5"/>
    <p:sldLayoutId id="2147485432" r:id="rId6"/>
    <p:sldLayoutId id="2147485433" r:id="rId7"/>
  </p:sldLayoutIdLst>
  <p:hf sldNum="0" hdr="0" dt="0"/>
  <p:txStyles>
    <p:titleStyle>
      <a:lvl1pPr algn="ctr" rtl="0" eaLnBrk="0" fontAlgn="base" hangingPunct="0">
        <a:spcBef>
          <a:spcPct val="0"/>
        </a:spcBef>
        <a:spcAft>
          <a:spcPct val="0"/>
        </a:spcAft>
        <a:defRPr sz="3600" kern="1200">
          <a:solidFill>
            <a:schemeClr val="bg1"/>
          </a:solidFill>
          <a:latin typeface="Arial" pitchFamily="34" charset="0"/>
          <a:ea typeface="MS PGothic" panose="020B0600070205080204" pitchFamily="34" charset="-128"/>
          <a:cs typeface="Arial" pitchFamily="34" charset="0"/>
        </a:defRPr>
      </a:lvl1pPr>
      <a:lvl2pPr algn="ctr" rtl="0" eaLnBrk="0" fontAlgn="base" hangingPunct="0">
        <a:spcBef>
          <a:spcPct val="0"/>
        </a:spcBef>
        <a:spcAft>
          <a:spcPct val="0"/>
        </a:spcAft>
        <a:defRPr sz="3600">
          <a:solidFill>
            <a:schemeClr val="bg1"/>
          </a:solidFill>
          <a:latin typeface="Arial" charset="0"/>
          <a:ea typeface="MS PGothic" panose="020B0600070205080204" pitchFamily="34" charset="-128"/>
          <a:cs typeface="Arial" charset="0"/>
        </a:defRPr>
      </a:lvl2pPr>
      <a:lvl3pPr algn="ctr" rtl="0" eaLnBrk="0" fontAlgn="base" hangingPunct="0">
        <a:spcBef>
          <a:spcPct val="0"/>
        </a:spcBef>
        <a:spcAft>
          <a:spcPct val="0"/>
        </a:spcAft>
        <a:defRPr sz="3600">
          <a:solidFill>
            <a:schemeClr val="bg1"/>
          </a:solidFill>
          <a:latin typeface="Arial" charset="0"/>
          <a:ea typeface="MS PGothic" panose="020B0600070205080204" pitchFamily="34" charset="-128"/>
          <a:cs typeface="Arial" charset="0"/>
        </a:defRPr>
      </a:lvl3pPr>
      <a:lvl4pPr algn="ctr" rtl="0" eaLnBrk="0" fontAlgn="base" hangingPunct="0">
        <a:spcBef>
          <a:spcPct val="0"/>
        </a:spcBef>
        <a:spcAft>
          <a:spcPct val="0"/>
        </a:spcAft>
        <a:defRPr sz="3600">
          <a:solidFill>
            <a:schemeClr val="bg1"/>
          </a:solidFill>
          <a:latin typeface="Arial" charset="0"/>
          <a:ea typeface="MS PGothic" panose="020B0600070205080204" pitchFamily="34" charset="-128"/>
          <a:cs typeface="Arial" charset="0"/>
        </a:defRPr>
      </a:lvl4pPr>
      <a:lvl5pPr algn="ctr" rtl="0" eaLnBrk="0" fontAlgn="base" hangingPunct="0">
        <a:spcBef>
          <a:spcPct val="0"/>
        </a:spcBef>
        <a:spcAft>
          <a:spcPct val="0"/>
        </a:spcAft>
        <a:defRPr sz="3600">
          <a:solidFill>
            <a:schemeClr val="bg1"/>
          </a:solidFill>
          <a:latin typeface="Arial" charset="0"/>
          <a:ea typeface="MS PGothic" panose="020B0600070205080204" pitchFamily="34" charset="-128"/>
          <a:cs typeface="Arial" charset="0"/>
        </a:defRPr>
      </a:lvl5pPr>
      <a:lvl6pPr marL="457200" algn="ctr" rtl="0" fontAlgn="base">
        <a:spcBef>
          <a:spcPct val="0"/>
        </a:spcBef>
        <a:spcAft>
          <a:spcPct val="0"/>
        </a:spcAft>
        <a:defRPr sz="3600">
          <a:solidFill>
            <a:schemeClr val="bg1"/>
          </a:solidFill>
          <a:latin typeface="Arial" charset="0"/>
          <a:ea typeface="ＭＳ Ｐゴシック" charset="0"/>
          <a:cs typeface="Arial" charset="0"/>
        </a:defRPr>
      </a:lvl6pPr>
      <a:lvl7pPr marL="914400" algn="ctr" rtl="0" fontAlgn="base">
        <a:spcBef>
          <a:spcPct val="0"/>
        </a:spcBef>
        <a:spcAft>
          <a:spcPct val="0"/>
        </a:spcAft>
        <a:defRPr sz="3600">
          <a:solidFill>
            <a:schemeClr val="bg1"/>
          </a:solidFill>
          <a:latin typeface="Arial" charset="0"/>
          <a:ea typeface="ＭＳ Ｐゴシック" charset="0"/>
          <a:cs typeface="Arial" charset="0"/>
        </a:defRPr>
      </a:lvl7pPr>
      <a:lvl8pPr marL="1371600" algn="ctr" rtl="0" fontAlgn="base">
        <a:spcBef>
          <a:spcPct val="0"/>
        </a:spcBef>
        <a:spcAft>
          <a:spcPct val="0"/>
        </a:spcAft>
        <a:defRPr sz="3600">
          <a:solidFill>
            <a:schemeClr val="bg1"/>
          </a:solidFill>
          <a:latin typeface="Arial" charset="0"/>
          <a:ea typeface="ＭＳ Ｐゴシック" charset="0"/>
          <a:cs typeface="Arial" charset="0"/>
        </a:defRPr>
      </a:lvl8pPr>
      <a:lvl9pPr marL="1828800" algn="ctr" rtl="0" fontAlgn="base">
        <a:spcBef>
          <a:spcPct val="0"/>
        </a:spcBef>
        <a:spcAft>
          <a:spcPct val="0"/>
        </a:spcAft>
        <a:defRPr sz="3600">
          <a:solidFill>
            <a:schemeClr val="bg1"/>
          </a:solidFill>
          <a:latin typeface="Arial" charset="0"/>
          <a:ea typeface="ＭＳ Ｐゴシック" charset="0"/>
          <a:cs typeface="Arial" charset="0"/>
        </a:defRPr>
      </a:lvl9pPr>
    </p:titleStyle>
    <p:bodyStyle>
      <a:lvl1pPr marL="342900" indent="-342900" algn="l" rtl="0" eaLnBrk="0" fontAlgn="base" hangingPunct="0">
        <a:spcBef>
          <a:spcPct val="20000"/>
        </a:spcBef>
        <a:spcAft>
          <a:spcPct val="0"/>
        </a:spcAft>
        <a:buClr>
          <a:srgbClr val="213B74"/>
        </a:buClr>
        <a:buFont typeface="Arial" pitchFamily="34" charset="0"/>
        <a:buChar char="•"/>
        <a:defRPr lang="en-US" sz="2600" kern="1200" dirty="0">
          <a:solidFill>
            <a:schemeClr val="tx1"/>
          </a:solidFill>
          <a:latin typeface="Arial" pitchFamily="34" charset="0"/>
          <a:ea typeface="Verdana" pitchFamily="34" charset="0"/>
          <a:cs typeface="Arial" pitchFamily="34" charset="0"/>
        </a:defRPr>
      </a:lvl1pPr>
      <a:lvl2pPr marL="742950" indent="-285750" algn="l" rtl="0" eaLnBrk="0" fontAlgn="base" hangingPunct="0">
        <a:spcBef>
          <a:spcPct val="20000"/>
        </a:spcBef>
        <a:spcAft>
          <a:spcPct val="0"/>
        </a:spcAft>
        <a:buClr>
          <a:srgbClr val="213B74"/>
        </a:buClr>
        <a:buFont typeface="Arial" pitchFamily="34" charset="0"/>
        <a:buChar char="–"/>
        <a:defRPr lang="en-US" sz="2400" kern="1200" dirty="0">
          <a:solidFill>
            <a:schemeClr val="tx1"/>
          </a:solidFill>
          <a:latin typeface="Arial" pitchFamily="34" charset="0"/>
          <a:ea typeface="Verdana" pitchFamily="34" charset="0"/>
          <a:cs typeface="Arial" pitchFamily="34" charset="0"/>
        </a:defRPr>
      </a:lvl2pPr>
      <a:lvl3pPr marL="1143000" indent="-228600" algn="l" rtl="0" eaLnBrk="0" fontAlgn="base" hangingPunct="0">
        <a:spcBef>
          <a:spcPct val="20000"/>
        </a:spcBef>
        <a:spcAft>
          <a:spcPct val="0"/>
        </a:spcAft>
        <a:buClr>
          <a:srgbClr val="213B74"/>
        </a:buClr>
        <a:buFont typeface="Wingdings" pitchFamily="2" charset="2"/>
        <a:buChar char="§"/>
        <a:defRPr lang="en-US" sz="2200" kern="1200" dirty="0">
          <a:solidFill>
            <a:schemeClr val="tx1"/>
          </a:solidFill>
          <a:latin typeface="Arial" pitchFamily="34" charset="0"/>
          <a:ea typeface="Verdana" pitchFamily="34" charset="0"/>
          <a:cs typeface="Arial" pitchFamily="34" charset="0"/>
        </a:defRPr>
      </a:lvl3pPr>
      <a:lvl4pPr marL="1600200" indent="-228600" algn="l" rtl="0" eaLnBrk="0" fontAlgn="base" hangingPunct="0">
        <a:spcBef>
          <a:spcPct val="20000"/>
        </a:spcBef>
        <a:spcAft>
          <a:spcPct val="0"/>
        </a:spcAft>
        <a:buClr>
          <a:srgbClr val="213B74"/>
        </a:buClr>
        <a:buFont typeface="Courier New" pitchFamily="49" charset="0"/>
        <a:buChar char="o"/>
        <a:defRPr lang="en-US" sz="2000" kern="1200" dirty="0">
          <a:solidFill>
            <a:schemeClr val="tx1"/>
          </a:solidFill>
          <a:latin typeface="Arial" pitchFamily="34" charset="0"/>
          <a:ea typeface="Verdana" pitchFamily="34" charset="0"/>
          <a:cs typeface="Arial" pitchFamily="34" charset="0"/>
        </a:defRPr>
      </a:lvl4pPr>
      <a:lvl5pPr marL="2057400" indent="-228600" algn="l" rtl="0" eaLnBrk="0" fontAlgn="base" hangingPunct="0">
        <a:spcBef>
          <a:spcPct val="20000"/>
        </a:spcBef>
        <a:spcAft>
          <a:spcPct val="0"/>
        </a:spcAft>
        <a:buClr>
          <a:srgbClr val="213B74"/>
        </a:buClr>
        <a:buFont typeface="Arial" pitchFamily="34" charset="0"/>
        <a:buChar char="»"/>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 descr="Book cover reads title name and name of the authors as follows: “Crime Victims an introduction to Victimology” and &quot;Andrew Karmen.” A photo on the cover shows few candles burning brightly in the black background."/>
          <p:cNvPicPr>
            <a:picLocks noGrp="1" noChangeAspect="1"/>
          </p:cNvPicPr>
          <p:nvPr>
            <p:ph type="pic" sz="quarter" idx="17"/>
          </p:nvPr>
        </p:nvPicPr>
        <p:blipFill>
          <a:blip r:embed="rId3" cstate="print">
            <a:extLst>
              <a:ext uri="{28A0092B-C50C-407E-A947-70E740481C1C}">
                <a14:useLocalDpi xmlns:a14="http://schemas.microsoft.com/office/drawing/2010/main" val="0"/>
              </a:ext>
            </a:extLst>
          </a:blip>
          <a:stretch>
            <a:fillRect/>
          </a:stretch>
        </p:blipFill>
        <p:spPr bwMode="auto">
          <a:xfrm>
            <a:off x="304800" y="1489817"/>
            <a:ext cx="3695007" cy="457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193" name="Title 2"/>
          <p:cNvSpPr>
            <a:spLocks noGrp="1"/>
          </p:cNvSpPr>
          <p:nvPr>
            <p:ph type="title"/>
          </p:nvPr>
        </p:nvSpPr>
        <p:spPr>
          <a:xfrm>
            <a:off x="4480472" y="1546936"/>
            <a:ext cx="4018121" cy="2125828"/>
          </a:xfrm>
        </p:spPr>
        <p:txBody>
          <a:bodyPr anchor="ctr"/>
          <a:lstStyle/>
          <a:p>
            <a:pPr eaLnBrk="1" hangingPunct="1"/>
            <a:r>
              <a:rPr lang="en-US" sz="4000" dirty="0">
                <a:latin typeface="Arial" pitchFamily="34" charset="0"/>
                <a:ea typeface="MS PGothic" pitchFamily="34" charset="-128"/>
                <a:cs typeface="Arial" pitchFamily="34" charset="0"/>
              </a:rPr>
              <a:t>Crime Victims An Introduction to Victimology</a:t>
            </a:r>
          </a:p>
        </p:txBody>
      </p:sp>
      <p:sp>
        <p:nvSpPr>
          <p:cNvPr id="8194" name="Text Placeholder 3"/>
          <p:cNvSpPr>
            <a:spLocks noGrp="1"/>
          </p:cNvSpPr>
          <p:nvPr>
            <p:ph type="body" sz="quarter" idx="14"/>
          </p:nvPr>
        </p:nvSpPr>
        <p:spPr>
          <a:xfrm>
            <a:off x="4128643" y="3576745"/>
            <a:ext cx="4836079" cy="2562008"/>
          </a:xfrm>
        </p:spPr>
        <p:txBody>
          <a:bodyPr anchor="ctr"/>
          <a:lstStyle/>
          <a:p>
            <a:pPr eaLnBrk="1" hangingPunct="1">
              <a:spcBef>
                <a:spcPct val="0"/>
              </a:spcBef>
            </a:pPr>
            <a:r>
              <a:rPr lang="en-US" sz="4000" b="1" dirty="0">
                <a:latin typeface="Arial" pitchFamily="34" charset="0"/>
                <a:cs typeface="Arial" pitchFamily="34" charset="0"/>
              </a:rPr>
              <a:t>Chapter 3</a:t>
            </a:r>
          </a:p>
          <a:p>
            <a:pPr eaLnBrk="1" hangingPunct="1">
              <a:spcBef>
                <a:spcPct val="0"/>
              </a:spcBef>
            </a:pPr>
            <a:r>
              <a:rPr lang="en-US" dirty="0">
                <a:latin typeface="Arial" pitchFamily="34" charset="0"/>
                <a:cs typeface="Arial" pitchFamily="34" charset="0"/>
              </a:rPr>
              <a:t>Victimization in the United States: An Overview</a:t>
            </a:r>
          </a:p>
        </p:txBody>
      </p:sp>
      <p:pic>
        <p:nvPicPr>
          <p:cNvPr id="18" name="Picture Placeholder 17" title="Cengage Logo"/>
          <p:cNvPicPr>
            <a:picLocks noGrp="1" noChangeAspect="1" noChangeArrowheads="1"/>
          </p:cNvPicPr>
          <p:nvPr>
            <p:ph type="pic" sz="quarter" idx="18"/>
          </p:nvPr>
        </p:nvPicPr>
        <p:blipFill>
          <a:blip r:embed="rId4"/>
          <a:stretch>
            <a:fillRect/>
          </a:stretch>
        </p:blipFill>
        <p:spPr bwMode="auto">
          <a:xfrm>
            <a:off x="237744" y="6400800"/>
            <a:ext cx="1362456" cy="304157"/>
          </a:xfrm>
          <a:prstGeom prst="rect">
            <a:avLst/>
          </a:prstGeom>
          <a:noFill/>
          <a:ln>
            <a:noFill/>
          </a:ln>
        </p:spPr>
      </p:pic>
      <p:sp>
        <p:nvSpPr>
          <p:cNvPr id="8195" name="Text Placeholder 6"/>
          <p:cNvSpPr>
            <a:spLocks noGrp="1"/>
          </p:cNvSpPr>
          <p:nvPr>
            <p:ph sz="quarter" idx="16"/>
          </p:nvPr>
        </p:nvSpPr>
        <p:spPr/>
        <p:txBody>
          <a:bodyPr anchor="ctr"/>
          <a:lstStyle/>
          <a:p>
            <a:pPr marL="0" indent="0" eaLnBrk="1" hangingPunct="1">
              <a:spcBef>
                <a:spcPct val="0"/>
              </a:spcBef>
              <a:buClrTx/>
              <a:buFont typeface="Arial" pitchFamily="34" charset="0"/>
              <a:buNone/>
            </a:pPr>
            <a:r>
              <a:rPr sz="1200" dirty="0">
                <a:solidFill>
                  <a:schemeClr val="bg1"/>
                </a:solidFill>
                <a:latin typeface="Arial" pitchFamily="34" charset="0"/>
                <a:cs typeface="Arial" pitchFamily="34" charset="0"/>
              </a:rPr>
              <a:t>© 2020 Cengage. All rights reserved.</a:t>
            </a:r>
          </a:p>
        </p:txBody>
      </p:sp>
    </p:spTree>
    <p:extLst>
      <p:ext uri="{BB962C8B-B14F-4D97-AF65-F5344CB8AC3E}">
        <p14:creationId xmlns:p14="http://schemas.microsoft.com/office/powerpoint/2010/main" val="27206036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itle 3"/>
          <p:cNvSpPr>
            <a:spLocks noGrp="1"/>
          </p:cNvSpPr>
          <p:nvPr>
            <p:ph type="title"/>
          </p:nvPr>
        </p:nvSpPr>
        <p:spPr>
          <a:xfrm>
            <a:off x="228600" y="26988"/>
            <a:ext cx="7772400" cy="1039812"/>
          </a:xfrm>
        </p:spPr>
        <p:txBody>
          <a:bodyPr/>
          <a:lstStyle/>
          <a:p>
            <a:pPr eaLnBrk="1" hangingPunct="1"/>
            <a:r>
              <a:rPr lang="en-US" sz="3200" dirty="0">
                <a:latin typeface="Arial" pitchFamily="34" charset="0"/>
                <a:ea typeface="MS PGothic" pitchFamily="34" charset="-128"/>
                <a:cs typeface="Arial" pitchFamily="34" charset="0"/>
              </a:rPr>
              <a:t>Learning Objectives </a:t>
            </a:r>
            <a:r>
              <a:rPr lang="en-US" sz="2000" dirty="0">
                <a:latin typeface="Arial" pitchFamily="34" charset="0"/>
                <a:ea typeface="MS PGothic" pitchFamily="34" charset="-128"/>
                <a:cs typeface="Arial" pitchFamily="34" charset="0"/>
              </a:rPr>
              <a:t>(1 of 2)</a:t>
            </a:r>
          </a:p>
        </p:txBody>
      </p:sp>
      <p:sp>
        <p:nvSpPr>
          <p:cNvPr id="10242" name="Content Placeholder 2"/>
          <p:cNvSpPr>
            <a:spLocks noGrp="1"/>
          </p:cNvSpPr>
          <p:nvPr>
            <p:ph idx="1"/>
          </p:nvPr>
        </p:nvSpPr>
        <p:spPr/>
        <p:txBody>
          <a:bodyPr/>
          <a:lstStyle/>
          <a:p>
            <a:pPr eaLnBrk="1" hangingPunct="1">
              <a:spcBef>
                <a:spcPts val="624"/>
              </a:spcBef>
              <a:buSzTx/>
            </a:pPr>
            <a:r>
              <a:rPr sz="2400" dirty="0">
                <a:latin typeface="Arial" pitchFamily="34" charset="0"/>
                <a:cs typeface="Arial" pitchFamily="34" charset="0"/>
              </a:rPr>
              <a:t>L01. Describe the uses of statistics in </a:t>
            </a:r>
            <a:r>
              <a:rPr sz="2400" dirty="0" err="1">
                <a:latin typeface="Arial" pitchFamily="34" charset="0"/>
                <a:cs typeface="Arial" pitchFamily="34" charset="0"/>
              </a:rPr>
              <a:t>victimology</a:t>
            </a:r>
            <a:r>
              <a:rPr sz="2400" dirty="0">
                <a:latin typeface="Arial" pitchFamily="34" charset="0"/>
                <a:cs typeface="Arial" pitchFamily="34" charset="0"/>
              </a:rPr>
              <a:t>.</a:t>
            </a:r>
          </a:p>
          <a:p>
            <a:pPr eaLnBrk="1" hangingPunct="1">
              <a:spcBef>
                <a:spcPts val="624"/>
              </a:spcBef>
              <a:buSzTx/>
            </a:pPr>
            <a:r>
              <a:rPr sz="2400" dirty="0">
                <a:latin typeface="Arial" pitchFamily="34" charset="0"/>
                <a:cs typeface="Arial" pitchFamily="34" charset="0"/>
              </a:rPr>
              <a:t>L02. Explain how statistics can be given a </a:t>
            </a:r>
            <a:r>
              <a:rPr altLang="en-US" sz="2400" dirty="0">
                <a:latin typeface="Arial" pitchFamily="34" charset="0"/>
                <a:cs typeface="Arial" pitchFamily="34" charset="0"/>
              </a:rPr>
              <a:t>“</a:t>
            </a:r>
            <a:r>
              <a:rPr sz="2400" dirty="0">
                <a:latin typeface="Arial" pitchFamily="34" charset="0"/>
                <a:cs typeface="Arial" pitchFamily="34" charset="0"/>
              </a:rPr>
              <a:t>spin</a:t>
            </a:r>
            <a:r>
              <a:rPr altLang="en-US" sz="2400" dirty="0">
                <a:latin typeface="Arial" pitchFamily="34" charset="0"/>
                <a:cs typeface="Arial" pitchFamily="34" charset="0"/>
              </a:rPr>
              <a:t>”</a:t>
            </a:r>
            <a:r>
              <a:rPr sz="2400" dirty="0">
                <a:latin typeface="Arial" pitchFamily="34" charset="0"/>
                <a:cs typeface="Arial" pitchFamily="34" charset="0"/>
              </a:rPr>
              <a:t> to persuade and even mislead. </a:t>
            </a:r>
          </a:p>
          <a:p>
            <a:pPr eaLnBrk="1" hangingPunct="1">
              <a:spcBef>
                <a:spcPts val="624"/>
              </a:spcBef>
              <a:buSzTx/>
            </a:pPr>
            <a:r>
              <a:rPr sz="2400" dirty="0">
                <a:latin typeface="Arial" pitchFamily="34" charset="0"/>
                <a:cs typeface="Arial" pitchFamily="34" charset="0"/>
              </a:rPr>
              <a:t>L03. Describe how </a:t>
            </a:r>
            <a:r>
              <a:rPr sz="2400" dirty="0" err="1">
                <a:latin typeface="Arial" pitchFamily="34" charset="0"/>
                <a:cs typeface="Arial" pitchFamily="34" charset="0"/>
              </a:rPr>
              <a:t>victimologists</a:t>
            </a:r>
            <a:r>
              <a:rPr sz="2400" dirty="0">
                <a:latin typeface="Arial" pitchFamily="34" charset="0"/>
                <a:cs typeface="Arial" pitchFamily="34" charset="0"/>
              </a:rPr>
              <a:t> estimate how many people are harmed by criminal activities.</a:t>
            </a:r>
          </a:p>
          <a:p>
            <a:pPr eaLnBrk="1" hangingPunct="1">
              <a:spcBef>
                <a:spcPts val="624"/>
              </a:spcBef>
              <a:buSzTx/>
            </a:pPr>
            <a:r>
              <a:rPr sz="2400" dirty="0">
                <a:latin typeface="Arial" pitchFamily="34" charset="0"/>
                <a:cs typeface="Arial" pitchFamily="34" charset="0"/>
              </a:rPr>
              <a:t>L04. Discuss the kinds of data found in the Federal Bureau of Investigation</a:t>
            </a:r>
            <a:r>
              <a:rPr altLang="en-US" sz="2400" dirty="0">
                <a:latin typeface="Arial" pitchFamily="34" charset="0"/>
                <a:cs typeface="Arial" pitchFamily="34" charset="0"/>
              </a:rPr>
              <a:t>’</a:t>
            </a:r>
            <a:r>
              <a:rPr sz="2400" dirty="0">
                <a:latin typeface="Arial" pitchFamily="34" charset="0"/>
                <a:cs typeface="Arial" pitchFamily="34" charset="0"/>
              </a:rPr>
              <a:t>s annual </a:t>
            </a:r>
            <a:r>
              <a:rPr sz="2400" i="1" dirty="0">
                <a:latin typeface="Arial" pitchFamily="34" charset="0"/>
                <a:cs typeface="Arial" pitchFamily="34" charset="0"/>
              </a:rPr>
              <a:t>Uniform Crime Report</a:t>
            </a:r>
            <a:r>
              <a:rPr sz="2400" dirty="0">
                <a:latin typeface="Arial" pitchFamily="34" charset="0"/>
                <a:cs typeface="Arial" pitchFamily="34" charset="0"/>
              </a:rPr>
              <a:t>.</a:t>
            </a:r>
          </a:p>
          <a:p>
            <a:pPr eaLnBrk="1" hangingPunct="1">
              <a:spcBef>
                <a:spcPts val="624"/>
              </a:spcBef>
              <a:buSzTx/>
            </a:pPr>
            <a:r>
              <a:rPr sz="2400" dirty="0">
                <a:latin typeface="Arial" pitchFamily="34" charset="0"/>
                <a:cs typeface="Arial" pitchFamily="34" charset="0"/>
              </a:rPr>
              <a:t>L05. Explain how the FBI</a:t>
            </a:r>
            <a:r>
              <a:rPr altLang="en-US" sz="2400" dirty="0">
                <a:latin typeface="Arial" pitchFamily="34" charset="0"/>
                <a:cs typeface="Arial" pitchFamily="34" charset="0"/>
              </a:rPr>
              <a:t>’</a:t>
            </a:r>
            <a:r>
              <a:rPr sz="2400" dirty="0">
                <a:latin typeface="Arial" pitchFamily="34" charset="0"/>
                <a:cs typeface="Arial" pitchFamily="34" charset="0"/>
              </a:rPr>
              <a:t>s </a:t>
            </a:r>
            <a:r>
              <a:rPr sz="2400" i="1" dirty="0">
                <a:latin typeface="Arial" pitchFamily="34" charset="0"/>
                <a:cs typeface="Arial" pitchFamily="34" charset="0"/>
              </a:rPr>
              <a:t>National Incident-Based Reporting System</a:t>
            </a:r>
            <a:r>
              <a:rPr sz="2400" dirty="0">
                <a:latin typeface="Arial" pitchFamily="34" charset="0"/>
                <a:cs typeface="Arial" pitchFamily="34" charset="0"/>
              </a:rPr>
              <a:t> is preserving information about victims from police files.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3"/>
          <p:cNvSpPr>
            <a:spLocks noGrp="1"/>
          </p:cNvSpPr>
          <p:nvPr>
            <p:ph type="title"/>
          </p:nvPr>
        </p:nvSpPr>
        <p:spPr>
          <a:xfrm>
            <a:off x="228600" y="26988"/>
            <a:ext cx="7772400" cy="1039812"/>
          </a:xfrm>
        </p:spPr>
        <p:txBody>
          <a:bodyPr/>
          <a:lstStyle/>
          <a:p>
            <a:pPr eaLnBrk="1" hangingPunct="1"/>
            <a:r>
              <a:rPr lang="en-US" sz="3200" dirty="0">
                <a:latin typeface="Arial" pitchFamily="34" charset="0"/>
                <a:ea typeface="MS PGothic" pitchFamily="34" charset="-128"/>
                <a:cs typeface="Arial" pitchFamily="34" charset="0"/>
              </a:rPr>
              <a:t>Learning Objectives </a:t>
            </a:r>
            <a:r>
              <a:rPr lang="en-US" sz="2000" dirty="0">
                <a:latin typeface="Arial" pitchFamily="34" charset="0"/>
                <a:ea typeface="MS PGothic" pitchFamily="34" charset="-128"/>
                <a:cs typeface="Arial" pitchFamily="34" charset="0"/>
              </a:rPr>
              <a:t>(2 of 2)</a:t>
            </a:r>
            <a:endParaRPr lang="en-US" sz="2000" i="1" dirty="0">
              <a:latin typeface="Arial" pitchFamily="34" charset="0"/>
              <a:ea typeface="MS PGothic" pitchFamily="34" charset="-128"/>
              <a:cs typeface="Arial" pitchFamily="34" charset="0"/>
            </a:endParaRPr>
          </a:p>
        </p:txBody>
      </p:sp>
      <p:sp>
        <p:nvSpPr>
          <p:cNvPr id="11266" name="Content Placeholder 2"/>
          <p:cNvSpPr>
            <a:spLocks noGrp="1"/>
          </p:cNvSpPr>
          <p:nvPr>
            <p:ph idx="1"/>
          </p:nvPr>
        </p:nvSpPr>
        <p:spPr/>
        <p:txBody>
          <a:bodyPr/>
          <a:lstStyle/>
          <a:p>
            <a:pPr eaLnBrk="1" hangingPunct="1">
              <a:spcBef>
                <a:spcPts val="624"/>
              </a:spcBef>
              <a:buSzTx/>
            </a:pPr>
            <a:r>
              <a:rPr sz="2400" dirty="0">
                <a:latin typeface="Arial" pitchFamily="34" charset="0"/>
                <a:cs typeface="Arial" pitchFamily="34" charset="0"/>
              </a:rPr>
              <a:t>L06. Describe the kinds of data found in the Bureau of Justice Statistics</a:t>
            </a:r>
            <a:r>
              <a:rPr altLang="en-US" sz="2400" dirty="0">
                <a:latin typeface="Arial" pitchFamily="34" charset="0"/>
                <a:cs typeface="Arial" pitchFamily="34" charset="0"/>
              </a:rPr>
              <a:t>’</a:t>
            </a:r>
            <a:r>
              <a:rPr sz="2400" dirty="0">
                <a:latin typeface="Arial" pitchFamily="34" charset="0"/>
                <a:cs typeface="Arial" pitchFamily="34" charset="0"/>
              </a:rPr>
              <a:t> annual </a:t>
            </a:r>
            <a:r>
              <a:rPr sz="2400" i="1" dirty="0">
                <a:latin typeface="Arial" pitchFamily="34" charset="0"/>
                <a:cs typeface="Arial" pitchFamily="34" charset="0"/>
              </a:rPr>
              <a:t>National Crime Victimization Survey</a:t>
            </a:r>
            <a:r>
              <a:rPr sz="2400" dirty="0">
                <a:latin typeface="Arial" pitchFamily="34" charset="0"/>
                <a:cs typeface="Arial" pitchFamily="34" charset="0"/>
              </a:rPr>
              <a:t>.</a:t>
            </a:r>
          </a:p>
          <a:p>
            <a:pPr eaLnBrk="1" hangingPunct="1">
              <a:spcBef>
                <a:spcPts val="624"/>
              </a:spcBef>
              <a:buSzTx/>
            </a:pPr>
            <a:r>
              <a:rPr sz="2400" dirty="0">
                <a:latin typeface="Arial" pitchFamily="34" charset="0"/>
                <a:cs typeface="Arial" pitchFamily="34" charset="0"/>
              </a:rPr>
              <a:t>L07. List the strengths and weaknesses of victimization statistics from government sources.</a:t>
            </a:r>
          </a:p>
          <a:p>
            <a:pPr eaLnBrk="1" hangingPunct="1">
              <a:spcBef>
                <a:spcPts val="624"/>
              </a:spcBef>
              <a:buSzTx/>
            </a:pPr>
            <a:r>
              <a:rPr sz="2400" dirty="0">
                <a:latin typeface="Arial" pitchFamily="34" charset="0"/>
                <a:cs typeface="Arial" pitchFamily="34" charset="0"/>
              </a:rPr>
              <a:t>L08. Identify trends in victimization in the United States according to official statistics.</a:t>
            </a:r>
          </a:p>
          <a:p>
            <a:pPr eaLnBrk="1" hangingPunct="1">
              <a:spcBef>
                <a:spcPts val="624"/>
              </a:spcBef>
              <a:buSzTx/>
            </a:pPr>
            <a:r>
              <a:rPr sz="2400" dirty="0">
                <a:latin typeface="Arial" pitchFamily="34" charset="0"/>
                <a:cs typeface="Arial" pitchFamily="34" charset="0"/>
              </a:rPr>
              <a:t>L09. Identify trends in violent crime rates in the United States from the twentieth century to present times.</a:t>
            </a:r>
          </a:p>
          <a:p>
            <a:pPr eaLnBrk="1" hangingPunct="1">
              <a:spcBef>
                <a:spcPts val="624"/>
              </a:spcBef>
              <a:buSzTx/>
            </a:pPr>
            <a:r>
              <a:rPr sz="2400" dirty="0">
                <a:latin typeface="Arial" pitchFamily="34" charset="0"/>
                <a:cs typeface="Arial" pitchFamily="34" charset="0"/>
              </a:rPr>
              <a:t>L010. Identify the comparative risks of becoming a victim of crime as opposed to suffering other calamities.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4725" y="1552504"/>
            <a:ext cx="7074550" cy="4472060"/>
          </a:xfrm>
          <a:noFill/>
          <a:ln>
            <a:noFill/>
          </a:ln>
        </p:spPr>
        <p:txBody>
          <a:bodyPr vert="horz" wrap="square" lIns="91440" tIns="45720" rIns="91440" bIns="45720" numCol="1" anchor="ctr" anchorCtr="0" compatLnSpc="1">
            <a:prstTxWarp prst="textNoShape">
              <a:avLst/>
            </a:prstTxWarp>
            <a:normAutofit/>
          </a:bodyPr>
          <a:lstStyle/>
          <a:p>
            <a:pPr algn="ctr" eaLnBrk="1" hangingPunct="1">
              <a:spcAft>
                <a:spcPts val="1500"/>
              </a:spcAft>
              <a:defRPr/>
            </a:pPr>
            <a:r>
              <a:rPr lang="en-US" altLang="en-US" sz="4600" b="1" cap="all" dirty="0">
                <a:solidFill>
                  <a:schemeClr val="tx1"/>
                </a:solidFill>
                <a:ea typeface="MS PGothic" panose="020B0600070205080204" pitchFamily="34" charset="-128"/>
              </a:rPr>
              <a:t>Victimization across the Nation: The Big Picture</a:t>
            </a:r>
          </a:p>
        </p:txBody>
      </p:sp>
    </p:spTree>
    <p:extLst>
      <p:ext uri="{BB962C8B-B14F-4D97-AF65-F5344CB8AC3E}">
        <p14:creationId xmlns:p14="http://schemas.microsoft.com/office/powerpoint/2010/main" val="17256891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2"/>
          <p:cNvSpPr>
            <a:spLocks noGrp="1" noRot="1"/>
          </p:cNvSpPr>
          <p:nvPr>
            <p:ph type="title"/>
          </p:nvPr>
        </p:nvSpPr>
        <p:spPr>
          <a:xfrm>
            <a:off x="228600" y="26988"/>
            <a:ext cx="8915400" cy="1039812"/>
          </a:xfrm>
        </p:spPr>
        <p:txBody>
          <a:bodyPr/>
          <a:lstStyle/>
          <a:p>
            <a:pPr eaLnBrk="1" hangingPunct="1"/>
            <a:r>
              <a:rPr lang="en-US" sz="3200" dirty="0">
                <a:latin typeface="Arial" pitchFamily="34" charset="0"/>
                <a:ea typeface="MS PGothic" pitchFamily="34" charset="-128"/>
                <a:cs typeface="Arial" pitchFamily="34" charset="0"/>
              </a:rPr>
              <a:t>The Big Picture</a:t>
            </a:r>
          </a:p>
        </p:txBody>
      </p:sp>
      <p:sp>
        <p:nvSpPr>
          <p:cNvPr id="13315" name="Content Placeholder 2"/>
          <p:cNvSpPr>
            <a:spLocks noGrp="1" noRot="1" noChangeArrowheads="1"/>
          </p:cNvSpPr>
          <p:nvPr>
            <p:ph idx="1"/>
          </p:nvPr>
        </p:nvSpPr>
        <p:spPr/>
        <p:txBody>
          <a:bodyPr/>
          <a:lstStyle/>
          <a:p>
            <a:pPr marL="0" indent="0" eaLnBrk="1" hangingPunct="1">
              <a:spcBef>
                <a:spcPts val="624"/>
              </a:spcBef>
              <a:buClr>
                <a:schemeClr val="tx2">
                  <a:lumMod val="75000"/>
                </a:schemeClr>
              </a:buClr>
              <a:buSzTx/>
              <a:buFont typeface="Arial" pitchFamily="34" charset="0"/>
              <a:buNone/>
              <a:defRPr/>
            </a:pPr>
            <a:r>
              <a:rPr altLang="en-US" sz="2400" b="1" dirty="0">
                <a:solidFill>
                  <a:srgbClr val="000000"/>
                </a:solidFill>
                <a:latin typeface="Arial" pitchFamily="34" charset="0"/>
                <a:cs typeface="Arial" pitchFamily="34" charset="0"/>
              </a:rPr>
              <a:t>Big picture </a:t>
            </a:r>
            <a:r>
              <a:rPr altLang="en-US" sz="2400" dirty="0">
                <a:solidFill>
                  <a:srgbClr val="000000"/>
                </a:solidFill>
                <a:latin typeface="Arial" pitchFamily="34" charset="0"/>
                <a:cs typeface="Arial" pitchFamily="34" charset="0"/>
              </a:rPr>
              <a:t>data come from</a:t>
            </a:r>
          </a:p>
          <a:p>
            <a:pPr eaLnBrk="1" hangingPunct="1">
              <a:spcBef>
                <a:spcPts val="624"/>
              </a:spcBef>
              <a:defRPr/>
            </a:pPr>
            <a:r>
              <a:rPr altLang="en-US" sz="2200" dirty="0">
                <a:solidFill>
                  <a:srgbClr val="000000"/>
                </a:solidFill>
                <a:latin typeface="Arial" pitchFamily="34" charset="0"/>
                <a:cs typeface="Arial" pitchFamily="34" charset="0"/>
              </a:rPr>
              <a:t>Official government statistics</a:t>
            </a:r>
          </a:p>
          <a:p>
            <a:pPr eaLnBrk="1" hangingPunct="1">
              <a:spcBef>
                <a:spcPts val="624"/>
              </a:spcBef>
              <a:defRPr/>
            </a:pPr>
            <a:r>
              <a:rPr altLang="en-US" sz="2200" dirty="0">
                <a:solidFill>
                  <a:srgbClr val="000000"/>
                </a:solidFill>
                <a:latin typeface="Arial" pitchFamily="34" charset="0"/>
                <a:cs typeface="Arial" pitchFamily="34" charset="0"/>
              </a:rPr>
              <a:t>Criminologists and </a:t>
            </a:r>
            <a:r>
              <a:rPr altLang="en-US" sz="2200" dirty="0" err="1">
                <a:solidFill>
                  <a:srgbClr val="000000"/>
                </a:solidFill>
                <a:latin typeface="Arial" pitchFamily="34" charset="0"/>
                <a:cs typeface="Arial" pitchFamily="34" charset="0"/>
              </a:rPr>
              <a:t>victimologists</a:t>
            </a:r>
            <a:endParaRPr altLang="en-US" sz="2200" dirty="0">
              <a:solidFill>
                <a:srgbClr val="000000"/>
              </a:solidFill>
              <a:latin typeface="Arial" pitchFamily="34" charset="0"/>
              <a:cs typeface="Arial" pitchFamily="34" charset="0"/>
            </a:endParaRPr>
          </a:p>
          <a:p>
            <a:pPr eaLnBrk="1" hangingPunct="1">
              <a:spcBef>
                <a:spcPts val="624"/>
              </a:spcBef>
              <a:spcAft>
                <a:spcPts val="1200"/>
              </a:spcAft>
              <a:defRPr/>
            </a:pPr>
            <a:r>
              <a:rPr altLang="en-US" sz="2200" dirty="0">
                <a:solidFill>
                  <a:srgbClr val="000000"/>
                </a:solidFill>
                <a:latin typeface="Arial" pitchFamily="34" charset="0"/>
                <a:cs typeface="Arial" pitchFamily="34" charset="0"/>
              </a:rPr>
              <a:t>Special interest groups</a:t>
            </a:r>
            <a:endParaRPr altLang="en-US" sz="2000" dirty="0">
              <a:solidFill>
                <a:srgbClr val="000000"/>
              </a:solidFill>
              <a:latin typeface="Arial" pitchFamily="34" charset="0"/>
              <a:cs typeface="Arial" pitchFamily="34" charset="0"/>
            </a:endParaRPr>
          </a:p>
          <a:p>
            <a:pPr marL="0" indent="0" eaLnBrk="1" hangingPunct="1">
              <a:spcBef>
                <a:spcPts val="624"/>
              </a:spcBef>
              <a:buClr>
                <a:schemeClr val="tx2">
                  <a:lumMod val="75000"/>
                </a:schemeClr>
              </a:buClr>
              <a:buSzTx/>
              <a:buFont typeface="Arial" pitchFamily="34" charset="0"/>
              <a:buNone/>
              <a:defRPr/>
            </a:pPr>
            <a:r>
              <a:rPr altLang="en-US" sz="2400" dirty="0">
                <a:solidFill>
                  <a:srgbClr val="000000"/>
                </a:solidFill>
                <a:latin typeface="Arial" pitchFamily="34" charset="0"/>
                <a:cs typeface="Arial" pitchFamily="34" charset="0"/>
              </a:rPr>
              <a:t>Statistical portraits answer questions such as</a:t>
            </a:r>
          </a:p>
          <a:p>
            <a:pPr eaLnBrk="1" hangingPunct="1">
              <a:spcBef>
                <a:spcPts val="624"/>
              </a:spcBef>
              <a:defRPr/>
            </a:pPr>
            <a:r>
              <a:rPr altLang="en-US" sz="2200" dirty="0">
                <a:solidFill>
                  <a:srgbClr val="000000"/>
                </a:solidFill>
                <a:latin typeface="Arial" pitchFamily="34" charset="0"/>
                <a:cs typeface="Arial" pitchFamily="34" charset="0"/>
              </a:rPr>
              <a:t>How many people are harmed by criminals each year?</a:t>
            </a:r>
          </a:p>
          <a:p>
            <a:pPr eaLnBrk="1" hangingPunct="1">
              <a:spcBef>
                <a:spcPts val="624"/>
              </a:spcBef>
              <a:defRPr/>
            </a:pPr>
            <a:r>
              <a:rPr altLang="en-US" sz="2200" dirty="0">
                <a:solidFill>
                  <a:srgbClr val="000000"/>
                </a:solidFill>
                <a:latin typeface="Arial" pitchFamily="34" charset="0"/>
                <a:cs typeface="Arial" pitchFamily="34" charset="0"/>
              </a:rPr>
              <a:t>Is victimization increasing or subsiding?</a:t>
            </a:r>
          </a:p>
          <a:p>
            <a:pPr eaLnBrk="1" hangingPunct="1">
              <a:spcBef>
                <a:spcPts val="624"/>
              </a:spcBef>
              <a:defRPr/>
            </a:pPr>
            <a:r>
              <a:rPr altLang="en-US" sz="2200" dirty="0">
                <a:solidFill>
                  <a:srgbClr val="000000"/>
                </a:solidFill>
                <a:latin typeface="Arial" pitchFamily="34" charset="0"/>
                <a:cs typeface="Arial" pitchFamily="34" charset="0"/>
              </a:rPr>
              <a:t>Which groups are targeted most/least?</a:t>
            </a:r>
          </a:p>
          <a:p>
            <a:pPr eaLnBrk="1" hangingPunct="1">
              <a:spcBef>
                <a:spcPts val="624"/>
              </a:spcBef>
              <a:defRPr/>
            </a:pPr>
            <a:r>
              <a:rPr altLang="en-US" sz="2200" dirty="0">
                <a:solidFill>
                  <a:srgbClr val="000000"/>
                </a:solidFill>
                <a:latin typeface="Arial" pitchFamily="34" charset="0"/>
                <a:cs typeface="Arial" pitchFamily="34" charset="0"/>
              </a:rPr>
              <a:t>When and where do crimes occur?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2"/>
          <p:cNvSpPr>
            <a:spLocks noGrp="1" noRot="1"/>
          </p:cNvSpPr>
          <p:nvPr>
            <p:ph type="title"/>
          </p:nvPr>
        </p:nvSpPr>
        <p:spPr>
          <a:xfrm>
            <a:off x="228600" y="28575"/>
            <a:ext cx="8458200" cy="1039813"/>
          </a:xfrm>
        </p:spPr>
        <p:txBody>
          <a:bodyPr/>
          <a:lstStyle/>
          <a:p>
            <a:pPr eaLnBrk="1" hangingPunct="1"/>
            <a:r>
              <a:rPr lang="en-US" sz="3200" dirty="0">
                <a:latin typeface="Arial" pitchFamily="34" charset="0"/>
                <a:ea typeface="MS PGothic" pitchFamily="34" charset="-128"/>
                <a:cs typeface="Arial" pitchFamily="34" charset="0"/>
              </a:rPr>
              <a:t>Making Sense of Statistics</a:t>
            </a:r>
          </a:p>
        </p:txBody>
      </p:sp>
      <p:sp>
        <p:nvSpPr>
          <p:cNvPr id="2" name="Content Placeholder 2"/>
          <p:cNvSpPr>
            <a:spLocks noGrp="1" noRot="1" noChangeArrowheads="1"/>
          </p:cNvSpPr>
          <p:nvPr>
            <p:ph idx="1"/>
          </p:nvPr>
        </p:nvSpPr>
        <p:spPr/>
        <p:txBody>
          <a:bodyPr/>
          <a:lstStyle/>
          <a:p>
            <a:pPr marL="0" indent="0" eaLnBrk="1" hangingPunct="1">
              <a:spcBef>
                <a:spcPct val="0"/>
              </a:spcBef>
              <a:spcAft>
                <a:spcPts val="1200"/>
              </a:spcAft>
              <a:buSzTx/>
              <a:buNone/>
            </a:pPr>
            <a:r>
              <a:rPr sz="2400" b="1" dirty="0">
                <a:solidFill>
                  <a:srgbClr val="000000"/>
                </a:solidFill>
                <a:latin typeface="Arial" pitchFamily="34" charset="0"/>
                <a:cs typeface="Arial" pitchFamily="34" charset="0"/>
              </a:rPr>
              <a:t>Official statistics </a:t>
            </a:r>
            <a:r>
              <a:rPr sz="2400" dirty="0">
                <a:solidFill>
                  <a:srgbClr val="000000"/>
                </a:solidFill>
                <a:latin typeface="Arial" pitchFamily="34" charset="0"/>
                <a:cs typeface="Arial" pitchFamily="34" charset="0"/>
              </a:rPr>
              <a:t>are compiled by government agencies.</a:t>
            </a:r>
          </a:p>
          <a:p>
            <a:pPr marL="0" indent="0" eaLnBrk="1" hangingPunct="1">
              <a:spcBef>
                <a:spcPct val="0"/>
              </a:spcBef>
              <a:buSzTx/>
              <a:buNone/>
            </a:pPr>
            <a:r>
              <a:rPr sz="2400" b="1" dirty="0">
                <a:solidFill>
                  <a:srgbClr val="000000"/>
                </a:solidFill>
                <a:latin typeface="Arial" pitchFamily="34" charset="0"/>
                <a:cs typeface="Arial" pitchFamily="34" charset="0"/>
              </a:rPr>
              <a:t>Statistics</a:t>
            </a:r>
            <a:r>
              <a:rPr sz="2400" dirty="0">
                <a:solidFill>
                  <a:srgbClr val="000000"/>
                </a:solidFill>
                <a:latin typeface="Arial" pitchFamily="34" charset="0"/>
                <a:cs typeface="Arial" pitchFamily="34" charset="0"/>
              </a:rPr>
              <a:t> are used to</a:t>
            </a:r>
          </a:p>
          <a:p>
            <a:pPr eaLnBrk="1" hangingPunct="1">
              <a:buSzTx/>
            </a:pPr>
            <a:r>
              <a:rPr sz="2200" dirty="0">
                <a:latin typeface="Arial" pitchFamily="34" charset="0"/>
                <a:cs typeface="Arial" pitchFamily="34" charset="0"/>
              </a:rPr>
              <a:t>Estimate </a:t>
            </a:r>
            <a:r>
              <a:rPr sz="2200" b="1" dirty="0">
                <a:latin typeface="Arial" pitchFamily="34" charset="0"/>
                <a:cs typeface="Arial" pitchFamily="34" charset="0"/>
              </a:rPr>
              <a:t>victimization rates</a:t>
            </a:r>
            <a:endParaRPr sz="2200" dirty="0">
              <a:latin typeface="Arial" pitchFamily="34" charset="0"/>
              <a:cs typeface="Arial" pitchFamily="34" charset="0"/>
            </a:endParaRPr>
          </a:p>
          <a:p>
            <a:pPr eaLnBrk="1" hangingPunct="1">
              <a:buSzTx/>
            </a:pPr>
            <a:r>
              <a:rPr sz="2200" dirty="0">
                <a:latin typeface="Arial" pitchFamily="34" charset="0"/>
                <a:cs typeface="Arial" pitchFamily="34" charset="0"/>
              </a:rPr>
              <a:t>Expose </a:t>
            </a:r>
            <a:r>
              <a:rPr sz="2200" b="1" dirty="0">
                <a:latin typeface="Arial" pitchFamily="34" charset="0"/>
                <a:cs typeface="Arial" pitchFamily="34" charset="0"/>
              </a:rPr>
              <a:t>patterns </a:t>
            </a:r>
            <a:r>
              <a:rPr sz="2200" dirty="0">
                <a:latin typeface="Arial" pitchFamily="34" charset="0"/>
                <a:cs typeface="Arial" pitchFamily="34" charset="0"/>
              </a:rPr>
              <a:t>of criminal activity</a:t>
            </a:r>
          </a:p>
          <a:p>
            <a:pPr eaLnBrk="1" hangingPunct="1">
              <a:buSzTx/>
            </a:pPr>
            <a:r>
              <a:rPr sz="2200" dirty="0">
                <a:latin typeface="Arial" pitchFamily="34" charset="0"/>
                <a:cs typeface="Arial" pitchFamily="34" charset="0"/>
              </a:rPr>
              <a:t>Detect </a:t>
            </a:r>
            <a:r>
              <a:rPr sz="2200" b="1" dirty="0">
                <a:latin typeface="Arial" pitchFamily="34" charset="0"/>
                <a:cs typeface="Arial" pitchFamily="34" charset="0"/>
              </a:rPr>
              <a:t>trends</a:t>
            </a:r>
            <a:r>
              <a:rPr sz="2200" dirty="0">
                <a:latin typeface="Arial" pitchFamily="34" charset="0"/>
                <a:cs typeface="Arial" pitchFamily="34" charset="0"/>
              </a:rPr>
              <a:t>, or changes over time</a:t>
            </a:r>
          </a:p>
          <a:p>
            <a:pPr eaLnBrk="1" hangingPunct="1">
              <a:buSzTx/>
            </a:pPr>
            <a:r>
              <a:rPr sz="2200" dirty="0">
                <a:latin typeface="Arial" pitchFamily="34" charset="0"/>
                <a:cs typeface="Arial" pitchFamily="34" charset="0"/>
              </a:rPr>
              <a:t>Estimate costs and losses </a:t>
            </a:r>
          </a:p>
          <a:p>
            <a:pPr eaLnBrk="1" hangingPunct="1">
              <a:buSzTx/>
            </a:pPr>
            <a:r>
              <a:rPr sz="2200" dirty="0">
                <a:latin typeface="Arial" pitchFamily="34" charset="0"/>
                <a:cs typeface="Arial" pitchFamily="34" charset="0"/>
              </a:rPr>
              <a:t>Project rough estimates of next year</a:t>
            </a:r>
            <a:r>
              <a:rPr altLang="en-US" sz="2200" dirty="0">
                <a:latin typeface="Arial" pitchFamily="34" charset="0"/>
                <a:cs typeface="Arial" pitchFamily="34" charset="0"/>
              </a:rPr>
              <a:t>’</a:t>
            </a:r>
            <a:r>
              <a:rPr sz="2200" dirty="0">
                <a:latin typeface="Arial" pitchFamily="34" charset="0"/>
                <a:cs typeface="Arial" pitchFamily="34" charset="0"/>
              </a:rPr>
              <a:t>s caseload</a:t>
            </a:r>
          </a:p>
          <a:p>
            <a:pPr eaLnBrk="1" hangingPunct="1">
              <a:buSzTx/>
            </a:pPr>
            <a:r>
              <a:rPr sz="2200" dirty="0">
                <a:latin typeface="Arial" pitchFamily="34" charset="0"/>
                <a:cs typeface="Arial" pitchFamily="34" charset="0"/>
              </a:rPr>
              <a:t>Evaluate effectiveness of policies and prevention strategies</a:t>
            </a:r>
          </a:p>
          <a:p>
            <a:pPr eaLnBrk="1" hangingPunct="1">
              <a:buSzTx/>
            </a:pPr>
            <a:r>
              <a:rPr sz="2200" dirty="0">
                <a:latin typeface="Arial" pitchFamily="34" charset="0"/>
                <a:cs typeface="Arial" pitchFamily="34" charset="0"/>
              </a:rPr>
              <a:t>Identify statistical </a:t>
            </a:r>
            <a:r>
              <a:rPr sz="2200" b="1" dirty="0">
                <a:latin typeface="Arial" pitchFamily="34" charset="0"/>
                <a:cs typeface="Arial" pitchFamily="34" charset="0"/>
              </a:rPr>
              <a:t>profiles</a:t>
            </a:r>
            <a:r>
              <a:rPr sz="2200" dirty="0">
                <a:latin typeface="Arial" pitchFamily="34" charset="0"/>
                <a:cs typeface="Arial" pitchFamily="34" charset="0"/>
              </a:rPr>
              <a:t> of typical victims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2"/>
          <p:cNvSpPr>
            <a:spLocks noGrp="1" noRot="1"/>
          </p:cNvSpPr>
          <p:nvPr>
            <p:ph type="title"/>
          </p:nvPr>
        </p:nvSpPr>
        <p:spPr>
          <a:xfrm>
            <a:off x="228600" y="26988"/>
            <a:ext cx="8458200" cy="1039812"/>
          </a:xfrm>
        </p:spPr>
        <p:txBody>
          <a:bodyPr/>
          <a:lstStyle/>
          <a:p>
            <a:pPr eaLnBrk="1" hangingPunct="1">
              <a:spcAft>
                <a:spcPts val="1500"/>
              </a:spcAft>
              <a:buClr>
                <a:srgbClr val="5ECCF3"/>
              </a:buClr>
            </a:pPr>
            <a:r>
              <a:rPr lang="en-US" sz="3200" dirty="0">
                <a:latin typeface="Arial" pitchFamily="34" charset="0"/>
                <a:ea typeface="MS PGothic" pitchFamily="34" charset="-128"/>
                <a:cs typeface="Arial" pitchFamily="34" charset="0"/>
              </a:rPr>
              <a:t>Detecting the Abuse of Statistics</a:t>
            </a:r>
          </a:p>
        </p:txBody>
      </p:sp>
      <p:sp>
        <p:nvSpPr>
          <p:cNvPr id="15363" name="Content Placeholder 2"/>
          <p:cNvSpPr>
            <a:spLocks noGrp="1" noRot="1" noChangeArrowheads="1"/>
          </p:cNvSpPr>
          <p:nvPr>
            <p:ph idx="1"/>
          </p:nvPr>
        </p:nvSpPr>
        <p:spPr/>
        <p:txBody>
          <a:bodyPr/>
          <a:lstStyle/>
          <a:p>
            <a:pPr marL="0" indent="0" eaLnBrk="1" hangingPunct="1">
              <a:spcBef>
                <a:spcPts val="624"/>
              </a:spcBef>
              <a:buSzTx/>
              <a:buFont typeface="Arial" pitchFamily="34" charset="0"/>
              <a:buNone/>
              <a:defRPr/>
            </a:pPr>
            <a:r>
              <a:rPr altLang="en-US" sz="2400" dirty="0">
                <a:solidFill>
                  <a:srgbClr val="000000"/>
                </a:solidFill>
                <a:latin typeface="Arial" pitchFamily="34" charset="0"/>
                <a:cs typeface="Arial" pitchFamily="34" charset="0"/>
              </a:rPr>
              <a:t>Statistics are interpreted based on the </a:t>
            </a:r>
            <a:r>
              <a:rPr altLang="en-US" sz="2400" b="1" dirty="0">
                <a:solidFill>
                  <a:srgbClr val="000000"/>
                </a:solidFill>
                <a:latin typeface="Arial" pitchFamily="34" charset="0"/>
                <a:cs typeface="Arial" pitchFamily="34" charset="0"/>
              </a:rPr>
              <a:t>spin</a:t>
            </a:r>
            <a:r>
              <a:rPr altLang="en-US" sz="2400" dirty="0">
                <a:solidFill>
                  <a:srgbClr val="000000"/>
                </a:solidFill>
                <a:latin typeface="Arial" pitchFamily="34" charset="0"/>
                <a:cs typeface="Arial" pitchFamily="34" charset="0"/>
              </a:rPr>
              <a:t> given them to</a:t>
            </a:r>
          </a:p>
          <a:p>
            <a:pPr eaLnBrk="1" hangingPunct="1">
              <a:spcBef>
                <a:spcPts val="624"/>
              </a:spcBef>
              <a:defRPr/>
            </a:pPr>
            <a:r>
              <a:rPr altLang="en-US" sz="2200" dirty="0">
                <a:latin typeface="Arial" pitchFamily="34" charset="0"/>
                <a:cs typeface="Arial" pitchFamily="34" charset="0"/>
              </a:rPr>
              <a:t>Influence decision makers</a:t>
            </a:r>
          </a:p>
          <a:p>
            <a:pPr eaLnBrk="1" hangingPunct="1">
              <a:spcBef>
                <a:spcPts val="624"/>
              </a:spcBef>
              <a:defRPr/>
            </a:pPr>
            <a:r>
              <a:rPr altLang="en-US" sz="2200" dirty="0">
                <a:latin typeface="Arial" pitchFamily="34" charset="0"/>
                <a:cs typeface="Arial" pitchFamily="34" charset="0"/>
              </a:rPr>
              <a:t>Shape public opinion</a:t>
            </a:r>
          </a:p>
          <a:p>
            <a:pPr marL="0" indent="0" eaLnBrk="1" hangingPunct="1">
              <a:spcBef>
                <a:spcPts val="624"/>
              </a:spcBef>
              <a:buSzTx/>
              <a:buFont typeface="Arial" pitchFamily="34" charset="0"/>
              <a:buNone/>
              <a:defRPr/>
            </a:pPr>
            <a:r>
              <a:rPr altLang="en-US" sz="2400" dirty="0">
                <a:latin typeface="Arial" pitchFamily="34" charset="0"/>
                <a:cs typeface="Arial" pitchFamily="34" charset="0"/>
              </a:rPr>
              <a:t>Statistical abuse involves</a:t>
            </a:r>
          </a:p>
          <a:p>
            <a:pPr eaLnBrk="1" hangingPunct="1">
              <a:spcBef>
                <a:spcPts val="624"/>
              </a:spcBef>
              <a:buSzTx/>
              <a:buFont typeface="Arial" charset="0"/>
              <a:buChar char="•"/>
              <a:defRPr/>
            </a:pPr>
            <a:r>
              <a:rPr altLang="en-US" sz="2200" dirty="0">
                <a:latin typeface="Arial" pitchFamily="34" charset="0"/>
                <a:cs typeface="Arial" pitchFamily="34" charset="0"/>
              </a:rPr>
              <a:t>Manipulation of what is being measured</a:t>
            </a:r>
          </a:p>
          <a:p>
            <a:pPr marL="0" indent="0" eaLnBrk="1" hangingPunct="1">
              <a:spcBef>
                <a:spcPts val="624"/>
              </a:spcBef>
              <a:buSzTx/>
              <a:buFont typeface="Arial" pitchFamily="34" charset="0"/>
              <a:buNone/>
              <a:defRPr/>
            </a:pPr>
            <a:r>
              <a:rPr altLang="en-US" sz="2400" dirty="0">
                <a:solidFill>
                  <a:srgbClr val="000000"/>
                </a:solidFill>
                <a:latin typeface="Arial" pitchFamily="34" charset="0"/>
                <a:cs typeface="Arial" pitchFamily="34" charset="0"/>
              </a:rPr>
              <a:t>Victimologists should ask themselves</a:t>
            </a:r>
          </a:p>
          <a:p>
            <a:pPr eaLnBrk="1" hangingPunct="1">
              <a:spcBef>
                <a:spcPts val="624"/>
              </a:spcBef>
              <a:buSzTx/>
              <a:buFont typeface="Arial" charset="0"/>
              <a:buChar char="•"/>
              <a:defRPr/>
            </a:pPr>
            <a:r>
              <a:rPr altLang="en-US" sz="2200" dirty="0">
                <a:solidFill>
                  <a:srgbClr val="000000"/>
                </a:solidFill>
                <a:latin typeface="Arial" pitchFamily="34" charset="0"/>
                <a:cs typeface="Arial" pitchFamily="34" charset="0"/>
              </a:rPr>
              <a:t>What is the origin of these data?</a:t>
            </a:r>
          </a:p>
          <a:p>
            <a:pPr eaLnBrk="1" hangingPunct="1">
              <a:spcBef>
                <a:spcPts val="624"/>
              </a:spcBef>
              <a:buSzTx/>
              <a:buFont typeface="Arial" charset="0"/>
              <a:buChar char="•"/>
              <a:defRPr/>
            </a:pPr>
            <a:r>
              <a:rPr altLang="en-US" sz="2200" dirty="0">
                <a:solidFill>
                  <a:srgbClr val="000000"/>
                </a:solidFill>
                <a:latin typeface="Arial" pitchFamily="34" charset="0"/>
                <a:cs typeface="Arial" pitchFamily="34" charset="0"/>
              </a:rPr>
              <a:t>Are different estimates available from other sources?</a:t>
            </a:r>
          </a:p>
          <a:p>
            <a:pPr eaLnBrk="1" hangingPunct="1">
              <a:spcBef>
                <a:spcPts val="624"/>
              </a:spcBef>
              <a:buSzTx/>
              <a:buFont typeface="Arial" charset="0"/>
              <a:buChar char="•"/>
              <a:defRPr/>
            </a:pPr>
            <a:r>
              <a:rPr altLang="en-US" sz="2200" dirty="0">
                <a:solidFill>
                  <a:srgbClr val="000000"/>
                </a:solidFill>
                <a:latin typeface="Arial" pitchFamily="34" charset="0"/>
                <a:cs typeface="Arial" pitchFamily="34" charset="0"/>
              </a:rPr>
              <a:t>What kinds of biases could have crept into the analyses?</a:t>
            </a:r>
          </a:p>
          <a:p>
            <a:pPr eaLnBrk="1" hangingPunct="1">
              <a:spcBef>
                <a:spcPts val="624"/>
              </a:spcBef>
              <a:buSzTx/>
              <a:buFont typeface="Arial" charset="0"/>
              <a:buChar char="•"/>
              <a:defRPr/>
            </a:pPr>
            <a:r>
              <a:rPr altLang="en-US" sz="2200" dirty="0">
                <a:solidFill>
                  <a:srgbClr val="000000"/>
                </a:solidFill>
                <a:latin typeface="Arial" pitchFamily="34" charset="0"/>
                <a:cs typeface="Arial" pitchFamily="34" charset="0"/>
              </a:rPr>
              <a:t>How valid and precise were the measurements?</a:t>
            </a:r>
          </a:p>
          <a:p>
            <a:pPr eaLnBrk="1" hangingPunct="1">
              <a:spcBef>
                <a:spcPts val="624"/>
              </a:spcBef>
              <a:buSzTx/>
              <a:buFont typeface="Arial" charset="0"/>
              <a:buChar char="•"/>
              <a:defRPr/>
            </a:pPr>
            <a:r>
              <a:rPr altLang="en-US" sz="2200" dirty="0">
                <a:solidFill>
                  <a:srgbClr val="000000"/>
                </a:solidFill>
                <a:latin typeface="Arial" pitchFamily="34" charset="0"/>
                <a:cs typeface="Arial" pitchFamily="34" charset="0"/>
              </a:rPr>
              <a:t>How were the key variables operationalized?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5"/>
          <p:cNvSpPr>
            <a:spLocks noGrp="1"/>
          </p:cNvSpPr>
          <p:nvPr>
            <p:ph type="title"/>
          </p:nvPr>
        </p:nvSpPr>
        <p:spPr>
          <a:xfrm>
            <a:off x="228600" y="26988"/>
            <a:ext cx="7772400" cy="1039812"/>
          </a:xfrm>
        </p:spPr>
        <p:txBody>
          <a:bodyPr/>
          <a:lstStyle/>
          <a:p>
            <a:r>
              <a:rPr lang="en-US" sz="3200" dirty="0">
                <a:latin typeface="Arial" pitchFamily="34" charset="0"/>
                <a:ea typeface="MS PGothic" pitchFamily="34" charset="-128"/>
                <a:cs typeface="Arial" pitchFamily="34" charset="0"/>
              </a:rPr>
              <a:t>Discussion Question 1</a:t>
            </a:r>
          </a:p>
        </p:txBody>
      </p:sp>
      <p:sp>
        <p:nvSpPr>
          <p:cNvPr id="20482" name="Content Placeholder 6"/>
          <p:cNvSpPr>
            <a:spLocks noGrp="1"/>
          </p:cNvSpPr>
          <p:nvPr>
            <p:ph idx="1"/>
          </p:nvPr>
        </p:nvSpPr>
        <p:spPr/>
        <p:txBody>
          <a:bodyPr/>
          <a:lstStyle/>
          <a:p>
            <a:pPr>
              <a:buSzTx/>
            </a:pPr>
            <a:r>
              <a:rPr dirty="0"/>
              <a:t>Some cynics say statistics offer the user the </a:t>
            </a:r>
            <a:r>
              <a:rPr lang="en-US" dirty="0"/>
              <a:t>"</a:t>
            </a:r>
            <a:r>
              <a:rPr altLang="ja-JP" dirty="0"/>
              <a:t>veneer of objectivity.</a:t>
            </a:r>
            <a:r>
              <a:rPr lang="en-US" altLang="ja-JP" dirty="0"/>
              <a:t>"</a:t>
            </a:r>
            <a:r>
              <a:rPr altLang="ja-JP" dirty="0"/>
              <a:t> What does this mean? Do you think U.S. political figures knowingly spin data to further their careers?</a:t>
            </a:r>
            <a:endParaRPr dirty="0"/>
          </a:p>
        </p:txBody>
      </p:sp>
    </p:spTree>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8878" y="1552504"/>
            <a:ext cx="7426245" cy="4472060"/>
          </a:xfrm>
          <a:noFill/>
          <a:ln>
            <a:noFill/>
          </a:ln>
        </p:spPr>
        <p:txBody>
          <a:bodyPr vert="horz" wrap="square" lIns="91440" tIns="45720" rIns="91440" bIns="45720" numCol="1" anchor="ctr" anchorCtr="0" compatLnSpc="1">
            <a:prstTxWarp prst="textNoShape">
              <a:avLst/>
            </a:prstTxWarp>
            <a:normAutofit/>
          </a:bodyPr>
          <a:lstStyle/>
          <a:p>
            <a:pPr algn="ctr" eaLnBrk="1" hangingPunct="1">
              <a:spcBef>
                <a:spcPts val="624"/>
              </a:spcBef>
              <a:spcAft>
                <a:spcPts val="1500"/>
              </a:spcAft>
              <a:defRPr/>
            </a:pPr>
            <a:r>
              <a:rPr lang="en-US" altLang="en-US" sz="4200" b="1" cap="all" dirty="0">
                <a:solidFill>
                  <a:schemeClr val="tx1"/>
                </a:solidFill>
                <a:ea typeface="MS PGothic" panose="020B0600070205080204" pitchFamily="34" charset="-128"/>
              </a:rPr>
              <a:t>The two official sources of data</a:t>
            </a:r>
          </a:p>
        </p:txBody>
      </p:sp>
    </p:spTree>
    <p:extLst>
      <p:ext uri="{BB962C8B-B14F-4D97-AF65-F5344CB8AC3E}">
        <p14:creationId xmlns:p14="http://schemas.microsoft.com/office/powerpoint/2010/main" val="11957888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2"/>
          <p:cNvSpPr>
            <a:spLocks noGrp="1" noRot="1"/>
          </p:cNvSpPr>
          <p:nvPr>
            <p:ph type="title"/>
          </p:nvPr>
        </p:nvSpPr>
        <p:spPr>
          <a:xfrm>
            <a:off x="228600" y="26988"/>
            <a:ext cx="8915400" cy="1039812"/>
          </a:xfrm>
        </p:spPr>
        <p:txBody>
          <a:bodyPr/>
          <a:lstStyle/>
          <a:p>
            <a:pPr eaLnBrk="1" hangingPunct="1">
              <a:spcAft>
                <a:spcPts val="1500"/>
              </a:spcAft>
              <a:buClr>
                <a:srgbClr val="5ECCF3"/>
              </a:buClr>
            </a:pPr>
            <a:r>
              <a:rPr lang="en-US" sz="2900" dirty="0">
                <a:latin typeface="Arial" pitchFamily="34" charset="0"/>
                <a:ea typeface="MS PGothic" pitchFamily="34" charset="-128"/>
                <a:cs typeface="Arial" pitchFamily="34" charset="0"/>
              </a:rPr>
              <a:t>Facts and Figures in the Federal Bureau of Investigation</a:t>
            </a:r>
            <a:r>
              <a:rPr lang="en-US" altLang="en-US" sz="2900" dirty="0">
                <a:latin typeface="Arial" pitchFamily="34" charset="0"/>
                <a:ea typeface="MS PGothic" pitchFamily="34" charset="-128"/>
                <a:cs typeface="Arial" pitchFamily="34" charset="0"/>
              </a:rPr>
              <a:t>’</a:t>
            </a:r>
            <a:r>
              <a:rPr lang="en-US" sz="2900" dirty="0">
                <a:latin typeface="Arial" pitchFamily="34" charset="0"/>
                <a:ea typeface="MS PGothic" pitchFamily="34" charset="-128"/>
                <a:cs typeface="Arial" pitchFamily="34" charset="0"/>
              </a:rPr>
              <a:t>s </a:t>
            </a:r>
            <a:r>
              <a:rPr lang="en-US" sz="2900" i="1" dirty="0">
                <a:latin typeface="Arial" pitchFamily="34" charset="0"/>
                <a:ea typeface="MS PGothic" pitchFamily="34" charset="-128"/>
                <a:cs typeface="Arial" pitchFamily="34" charset="0"/>
              </a:rPr>
              <a:t>Uniform Crime Report</a:t>
            </a:r>
            <a:r>
              <a:rPr lang="en-US" sz="2900" dirty="0">
                <a:latin typeface="Arial" pitchFamily="34" charset="0"/>
                <a:ea typeface="MS PGothic" pitchFamily="34" charset="-128"/>
                <a:cs typeface="Arial" pitchFamily="34" charset="0"/>
              </a:rPr>
              <a:t> (UCR) </a:t>
            </a:r>
            <a:r>
              <a:rPr lang="en-US" sz="1800" dirty="0">
                <a:latin typeface="Arial" pitchFamily="34" charset="0"/>
                <a:ea typeface="MS PGothic" pitchFamily="34" charset="-128"/>
                <a:cs typeface="Arial" pitchFamily="34" charset="0"/>
              </a:rPr>
              <a:t>(1 of 3)</a:t>
            </a:r>
            <a:endParaRPr lang="en-US" sz="2500" dirty="0">
              <a:latin typeface="Arial" pitchFamily="34" charset="0"/>
              <a:ea typeface="MS PGothic" pitchFamily="34" charset="-128"/>
              <a:cs typeface="Arial" pitchFamily="34" charset="0"/>
            </a:endParaRPr>
          </a:p>
        </p:txBody>
      </p:sp>
      <p:sp>
        <p:nvSpPr>
          <p:cNvPr id="23554" name="Content Placeholder 2"/>
          <p:cNvSpPr>
            <a:spLocks noGrp="1" noRot="1"/>
          </p:cNvSpPr>
          <p:nvPr>
            <p:ph idx="1"/>
          </p:nvPr>
        </p:nvSpPr>
        <p:spPr/>
        <p:txBody>
          <a:bodyPr/>
          <a:lstStyle/>
          <a:p>
            <a:pPr eaLnBrk="1" hangingPunct="1">
              <a:spcBef>
                <a:spcPts val="624"/>
              </a:spcBef>
              <a:buClr>
                <a:srgbClr val="5ECCF3"/>
              </a:buClr>
              <a:buSzTx/>
              <a:buFont typeface="Arial" pitchFamily="34" charset="0"/>
              <a:buNone/>
            </a:pPr>
            <a:r>
              <a:rPr sz="2400" dirty="0">
                <a:solidFill>
                  <a:srgbClr val="000000"/>
                </a:solidFill>
                <a:latin typeface="Arial" pitchFamily="34" charset="0"/>
                <a:cs typeface="Arial" pitchFamily="34" charset="0"/>
              </a:rPr>
              <a:t>Established in 1927 to</a:t>
            </a:r>
          </a:p>
          <a:p>
            <a:pPr eaLnBrk="1" hangingPunct="1">
              <a:spcBef>
                <a:spcPts val="624"/>
              </a:spcBef>
              <a:buSzTx/>
            </a:pPr>
            <a:r>
              <a:rPr sz="2200" dirty="0">
                <a:solidFill>
                  <a:srgbClr val="000000"/>
                </a:solidFill>
                <a:latin typeface="Arial" pitchFamily="34" charset="0"/>
                <a:cs typeface="Arial" pitchFamily="34" charset="0"/>
              </a:rPr>
              <a:t>create a standard set of definitions and reporting formats for gathering crime statistics.</a:t>
            </a:r>
          </a:p>
          <a:p>
            <a:pPr eaLnBrk="1" hangingPunct="1">
              <a:spcBef>
                <a:spcPts val="624"/>
              </a:spcBef>
              <a:buSzTx/>
            </a:pPr>
            <a:r>
              <a:rPr sz="2200" dirty="0">
                <a:solidFill>
                  <a:srgbClr val="000000"/>
                </a:solidFill>
                <a:latin typeface="Arial" pitchFamily="34" charset="0"/>
                <a:cs typeface="Arial" pitchFamily="34" charset="0"/>
              </a:rPr>
              <a:t>compile all victims</a:t>
            </a:r>
            <a:r>
              <a:rPr altLang="en-US" sz="2200" dirty="0">
                <a:solidFill>
                  <a:srgbClr val="000000"/>
                </a:solidFill>
                <a:latin typeface="Arial" pitchFamily="34" charset="0"/>
                <a:cs typeface="Arial" pitchFamily="34" charset="0"/>
              </a:rPr>
              <a:t>’</a:t>
            </a:r>
            <a:r>
              <a:rPr sz="2200" dirty="0">
                <a:solidFill>
                  <a:srgbClr val="000000"/>
                </a:solidFill>
                <a:latin typeface="Arial" pitchFamily="34" charset="0"/>
                <a:cs typeface="Arial" pitchFamily="34" charset="0"/>
              </a:rPr>
              <a:t> complaints and direct observations made by officers across the country.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2"/>
          <p:cNvSpPr>
            <a:spLocks noGrp="1" noRot="1"/>
          </p:cNvSpPr>
          <p:nvPr>
            <p:ph type="title"/>
          </p:nvPr>
        </p:nvSpPr>
        <p:spPr>
          <a:xfrm>
            <a:off x="228600" y="26988"/>
            <a:ext cx="8915400" cy="1039812"/>
          </a:xfrm>
        </p:spPr>
        <p:txBody>
          <a:bodyPr/>
          <a:lstStyle/>
          <a:p>
            <a:pPr eaLnBrk="1" hangingPunct="1"/>
            <a:r>
              <a:rPr lang="en-US" sz="2900" dirty="0">
                <a:latin typeface="Arial" pitchFamily="34" charset="0"/>
                <a:ea typeface="MS PGothic" pitchFamily="34" charset="-128"/>
                <a:cs typeface="Arial" pitchFamily="34" charset="0"/>
              </a:rPr>
              <a:t>Facts and Figures in the Federal Bureau of Investigation</a:t>
            </a:r>
            <a:r>
              <a:rPr lang="en-US" altLang="en-US" sz="2900" dirty="0">
                <a:latin typeface="Arial" pitchFamily="34" charset="0"/>
                <a:ea typeface="MS PGothic" pitchFamily="34" charset="-128"/>
                <a:cs typeface="Arial" pitchFamily="34" charset="0"/>
              </a:rPr>
              <a:t>’</a:t>
            </a:r>
            <a:r>
              <a:rPr lang="en-US" sz="2900" dirty="0">
                <a:latin typeface="Arial" pitchFamily="34" charset="0"/>
                <a:ea typeface="MS PGothic" pitchFamily="34" charset="-128"/>
                <a:cs typeface="Arial" pitchFamily="34" charset="0"/>
              </a:rPr>
              <a:t>s </a:t>
            </a:r>
            <a:r>
              <a:rPr lang="en-US" sz="2900" i="1" dirty="0">
                <a:latin typeface="Arial" pitchFamily="34" charset="0"/>
                <a:ea typeface="MS PGothic" pitchFamily="34" charset="-128"/>
                <a:cs typeface="Arial" pitchFamily="34" charset="0"/>
              </a:rPr>
              <a:t>Uniform Crime Report</a:t>
            </a:r>
            <a:r>
              <a:rPr lang="en-US" sz="2900" dirty="0">
                <a:latin typeface="Arial" pitchFamily="34" charset="0"/>
                <a:ea typeface="MS PGothic" pitchFamily="34" charset="-128"/>
                <a:cs typeface="Arial" pitchFamily="34" charset="0"/>
              </a:rPr>
              <a:t> (UCR) </a:t>
            </a:r>
            <a:r>
              <a:rPr lang="en-US" sz="1800" dirty="0">
                <a:latin typeface="Arial" pitchFamily="34" charset="0"/>
                <a:ea typeface="MS PGothic" pitchFamily="34" charset="-128"/>
                <a:cs typeface="Arial" pitchFamily="34" charset="0"/>
              </a:rPr>
              <a:t>(2 of 3)</a:t>
            </a:r>
            <a:endParaRPr lang="en-US" sz="2500" dirty="0">
              <a:latin typeface="Arial" pitchFamily="34" charset="0"/>
              <a:ea typeface="MS PGothic" pitchFamily="34" charset="-128"/>
              <a:cs typeface="Arial" pitchFamily="34" charset="0"/>
            </a:endParaRPr>
          </a:p>
        </p:txBody>
      </p:sp>
      <p:sp>
        <p:nvSpPr>
          <p:cNvPr id="20482" name="Content Placeholder 2"/>
          <p:cNvSpPr>
            <a:spLocks noGrp="1" noRot="1" noChangeArrowheads="1"/>
          </p:cNvSpPr>
          <p:nvPr>
            <p:ph idx="1"/>
          </p:nvPr>
        </p:nvSpPr>
        <p:spPr/>
        <p:txBody>
          <a:bodyPr/>
          <a:lstStyle/>
          <a:p>
            <a:pPr marL="0" lvl="1" indent="0" eaLnBrk="1" hangingPunct="1">
              <a:buFont typeface="Arial" pitchFamily="34" charset="0"/>
              <a:buNone/>
            </a:pPr>
            <a:r>
              <a:rPr b="1" dirty="0">
                <a:solidFill>
                  <a:srgbClr val="000000"/>
                </a:solidFill>
                <a:latin typeface="Arial" pitchFamily="34" charset="0"/>
                <a:cs typeface="Arial" pitchFamily="34" charset="0"/>
              </a:rPr>
              <a:t>Part I</a:t>
            </a:r>
          </a:p>
          <a:p>
            <a:pPr marL="457200" lvl="1" eaLnBrk="1" hangingPunct="1">
              <a:buFont typeface="Arial" panose="020B0604020202020204" pitchFamily="34" charset="0"/>
              <a:buChar char="•"/>
            </a:pPr>
            <a:r>
              <a:rPr sz="2000" dirty="0">
                <a:solidFill>
                  <a:srgbClr val="000000"/>
                </a:solidFill>
                <a:latin typeface="Arial" pitchFamily="34" charset="0"/>
                <a:cs typeface="Arial" pitchFamily="34" charset="0"/>
              </a:rPr>
              <a:t>Eight </a:t>
            </a:r>
            <a:r>
              <a:rPr sz="2000" b="1" dirty="0">
                <a:solidFill>
                  <a:srgbClr val="000000"/>
                </a:solidFill>
                <a:latin typeface="Arial" pitchFamily="34" charset="0"/>
                <a:cs typeface="Arial" pitchFamily="34" charset="0"/>
              </a:rPr>
              <a:t>index crimes</a:t>
            </a:r>
          </a:p>
          <a:p>
            <a:pPr marL="747713" lvl="2" indent="-285750" eaLnBrk="1" hangingPunct="1">
              <a:buFont typeface="Arial" panose="020B0604020202020204" pitchFamily="34" charset="0"/>
              <a:buChar char="–"/>
            </a:pPr>
            <a:r>
              <a:rPr sz="1800" dirty="0">
                <a:solidFill>
                  <a:srgbClr val="000000"/>
                </a:solidFill>
                <a:latin typeface="Arial" pitchFamily="34" charset="0"/>
                <a:cs typeface="Arial" pitchFamily="34" charset="0"/>
              </a:rPr>
              <a:t>Against persons: murder, rape, robbery, and aggravated assault</a:t>
            </a:r>
          </a:p>
          <a:p>
            <a:pPr marL="747713" lvl="2" indent="-285750" eaLnBrk="1" hangingPunct="1">
              <a:buFont typeface="Arial" panose="020B0604020202020204" pitchFamily="34" charset="0"/>
              <a:buChar char="–"/>
            </a:pPr>
            <a:r>
              <a:rPr sz="1800" dirty="0">
                <a:solidFill>
                  <a:srgbClr val="000000"/>
                </a:solidFill>
                <a:latin typeface="Arial" pitchFamily="34" charset="0"/>
                <a:cs typeface="Arial" pitchFamily="34" charset="0"/>
              </a:rPr>
              <a:t>Against property: burglary, larceny, motor vehicle theft, and arson</a:t>
            </a:r>
          </a:p>
          <a:p>
            <a:pPr marL="342900" lvl="1" indent="-342900" eaLnBrk="1" hangingPunct="1">
              <a:buFont typeface="Arial" panose="020B0604020202020204" pitchFamily="34" charset="0"/>
              <a:buChar char="•"/>
            </a:pPr>
            <a:r>
              <a:rPr sz="2000" dirty="0">
                <a:solidFill>
                  <a:srgbClr val="000000"/>
                </a:solidFill>
                <a:latin typeface="Arial" pitchFamily="34" charset="0"/>
                <a:cs typeface="Arial" pitchFamily="34" charset="0"/>
              </a:rPr>
              <a:t>Used to compute an overall crime index </a:t>
            </a:r>
          </a:p>
          <a:p>
            <a:pPr marL="0" lvl="1" indent="0" eaLnBrk="1" hangingPunct="1">
              <a:buFont typeface="Wingdings" pitchFamily="2" charset="2"/>
              <a:buNone/>
            </a:pPr>
            <a:r>
              <a:rPr sz="2600" b="1" dirty="0">
                <a:solidFill>
                  <a:srgbClr val="000000"/>
                </a:solidFill>
                <a:latin typeface="Arial" pitchFamily="34" charset="0"/>
                <a:cs typeface="Arial" pitchFamily="34" charset="0"/>
              </a:rPr>
              <a:t>Part II</a:t>
            </a:r>
          </a:p>
          <a:p>
            <a:pPr marL="342900" lvl="1" indent="-342900" eaLnBrk="1" hangingPunct="1">
              <a:buFont typeface="Arial" panose="020B0604020202020204" pitchFamily="34" charset="0"/>
              <a:buChar char="•"/>
            </a:pPr>
            <a:r>
              <a:rPr sz="2000" dirty="0">
                <a:solidFill>
                  <a:srgbClr val="000000"/>
                </a:solidFill>
                <a:latin typeface="Arial" pitchFamily="34" charset="0"/>
                <a:cs typeface="Arial" pitchFamily="34" charset="0"/>
              </a:rPr>
              <a:t>21 assorted offenses</a:t>
            </a:r>
          </a:p>
          <a:p>
            <a:pPr marL="747713" lvl="2" indent="-285750" eaLnBrk="1" hangingPunct="1">
              <a:buFont typeface="Arial" panose="020B0604020202020204" pitchFamily="34" charset="0"/>
              <a:buChar char="–"/>
            </a:pPr>
            <a:r>
              <a:rPr sz="1800" dirty="0">
                <a:solidFill>
                  <a:srgbClr val="000000"/>
                </a:solidFill>
                <a:latin typeface="Arial" pitchFamily="34" charset="0"/>
                <a:cs typeface="Arial" pitchFamily="34" charset="0"/>
              </a:rPr>
              <a:t>Simple assault, curfew offenses and loitering, embezzlement, forgery and counterfeiting, disorderly conduct, driving under the influence, drug offenses, fraud, gambling, liquor offenses, offenses against the family, prostitution, public drunkenness, runaways, sex offenses, stolen property, vandalism, vagrancy, and weapons offenses</a:t>
            </a:r>
          </a:p>
          <a:p>
            <a:pPr marL="342900" lvl="1" indent="-342900" eaLnBrk="1" hangingPunct="1">
              <a:buFont typeface="Arial" panose="020B0604020202020204" pitchFamily="34" charset="0"/>
              <a:buChar char="•"/>
            </a:pPr>
            <a:r>
              <a:rPr sz="2000" dirty="0">
                <a:solidFill>
                  <a:srgbClr val="000000"/>
                </a:solidFill>
                <a:latin typeface="Arial" pitchFamily="34" charset="0"/>
                <a:cs typeface="Arial" pitchFamily="34" charset="0"/>
              </a:rPr>
              <a:t>Provides only arrest numbers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noRot="1"/>
          </p:cNvSpPr>
          <p:nvPr>
            <p:ph type="title"/>
          </p:nvPr>
        </p:nvSpPr>
        <p:spPr>
          <a:xfrm>
            <a:off x="228600" y="26988"/>
            <a:ext cx="8915400" cy="1039812"/>
          </a:xfrm>
        </p:spPr>
        <p:txBody>
          <a:bodyPr/>
          <a:lstStyle/>
          <a:p>
            <a:pPr eaLnBrk="1" hangingPunct="1"/>
            <a:r>
              <a:rPr lang="en-US" sz="2900" dirty="0">
                <a:latin typeface="Arial" pitchFamily="34" charset="0"/>
                <a:ea typeface="MS PGothic" pitchFamily="34" charset="-128"/>
                <a:cs typeface="Arial" pitchFamily="34" charset="0"/>
              </a:rPr>
              <a:t>Facts and Figures in the Federal Bureau of Investigation</a:t>
            </a:r>
            <a:r>
              <a:rPr lang="en-US" altLang="en-US" sz="2900" dirty="0">
                <a:latin typeface="Arial" pitchFamily="34" charset="0"/>
                <a:ea typeface="MS PGothic" pitchFamily="34" charset="-128"/>
                <a:cs typeface="Arial" pitchFamily="34" charset="0"/>
              </a:rPr>
              <a:t>’</a:t>
            </a:r>
            <a:r>
              <a:rPr lang="en-US" sz="2900" dirty="0">
                <a:latin typeface="Arial" pitchFamily="34" charset="0"/>
                <a:ea typeface="MS PGothic" pitchFamily="34" charset="-128"/>
                <a:cs typeface="Arial" pitchFamily="34" charset="0"/>
              </a:rPr>
              <a:t>s </a:t>
            </a:r>
            <a:r>
              <a:rPr lang="en-US" sz="2900" i="1" dirty="0">
                <a:latin typeface="Arial" pitchFamily="34" charset="0"/>
                <a:ea typeface="MS PGothic" pitchFamily="34" charset="-128"/>
                <a:cs typeface="Arial" pitchFamily="34" charset="0"/>
              </a:rPr>
              <a:t>Uniform Crime Report</a:t>
            </a:r>
            <a:r>
              <a:rPr lang="en-US" sz="2900" dirty="0">
                <a:latin typeface="Arial" pitchFamily="34" charset="0"/>
                <a:ea typeface="MS PGothic" pitchFamily="34" charset="-128"/>
                <a:cs typeface="Arial" pitchFamily="34" charset="0"/>
              </a:rPr>
              <a:t> (UCR) </a:t>
            </a:r>
            <a:r>
              <a:rPr lang="en-US" sz="1800" dirty="0">
                <a:latin typeface="Arial" pitchFamily="34" charset="0"/>
                <a:ea typeface="MS PGothic" pitchFamily="34" charset="-128"/>
                <a:cs typeface="Arial" pitchFamily="34" charset="0"/>
              </a:rPr>
              <a:t>(3 of 3)</a:t>
            </a:r>
            <a:endParaRPr lang="en-US" sz="2500" dirty="0">
              <a:latin typeface="Arial" pitchFamily="34" charset="0"/>
              <a:ea typeface="MS PGothic" pitchFamily="34" charset="-128"/>
              <a:cs typeface="Arial" pitchFamily="34" charset="0"/>
            </a:endParaRPr>
          </a:p>
        </p:txBody>
      </p:sp>
      <p:sp>
        <p:nvSpPr>
          <p:cNvPr id="22530" name="Content Placeholder 2"/>
          <p:cNvSpPr>
            <a:spLocks noGrp="1" noRot="1" noChangeArrowheads="1"/>
          </p:cNvSpPr>
          <p:nvPr>
            <p:ph idx="1"/>
          </p:nvPr>
        </p:nvSpPr>
        <p:spPr/>
        <p:txBody>
          <a:bodyPr/>
          <a:lstStyle/>
          <a:p>
            <a:pPr marL="0" indent="0" eaLnBrk="1" hangingPunct="1">
              <a:spcBef>
                <a:spcPts val="624"/>
              </a:spcBef>
              <a:buSzTx/>
              <a:buFont typeface="Arial" pitchFamily="34" charset="0"/>
              <a:buNone/>
              <a:defRPr/>
            </a:pPr>
            <a:r>
              <a:rPr altLang="en-US" sz="2400" dirty="0">
                <a:latin typeface="Arial" pitchFamily="34" charset="0"/>
                <a:cs typeface="Arial" pitchFamily="34" charset="0"/>
              </a:rPr>
              <a:t>Problems with the UCR</a:t>
            </a:r>
            <a:endParaRPr altLang="en-US" sz="2400" dirty="0">
              <a:solidFill>
                <a:srgbClr val="000000"/>
              </a:solidFill>
              <a:latin typeface="Arial" pitchFamily="34" charset="0"/>
              <a:cs typeface="Arial" pitchFamily="34" charset="0"/>
            </a:endParaRPr>
          </a:p>
          <a:p>
            <a:pPr eaLnBrk="1" hangingPunct="1">
              <a:spcBef>
                <a:spcPts val="624"/>
              </a:spcBef>
              <a:defRPr/>
            </a:pPr>
            <a:r>
              <a:rPr altLang="en-US" sz="2000" dirty="0">
                <a:latin typeface="Arial" pitchFamily="34" charset="0"/>
                <a:cs typeface="Arial" pitchFamily="34" charset="0"/>
              </a:rPr>
              <a:t>Underreporting results in incomplete data</a:t>
            </a:r>
          </a:p>
          <a:p>
            <a:pPr eaLnBrk="1" hangingPunct="1">
              <a:spcBef>
                <a:spcPts val="624"/>
              </a:spcBef>
              <a:defRPr/>
            </a:pPr>
            <a:r>
              <a:rPr altLang="en-US" sz="2000" dirty="0">
                <a:latin typeface="Arial" pitchFamily="34" charset="0"/>
                <a:cs typeface="Arial" pitchFamily="34" charset="0"/>
              </a:rPr>
              <a:t>Focuses on accused offenders with no complainant information</a:t>
            </a:r>
          </a:p>
          <a:p>
            <a:pPr eaLnBrk="1" hangingPunct="1">
              <a:spcBef>
                <a:spcPts val="624"/>
              </a:spcBef>
              <a:defRPr/>
            </a:pPr>
            <a:r>
              <a:rPr altLang="en-US" sz="2000" dirty="0">
                <a:latin typeface="Arial" pitchFamily="34" charset="0"/>
                <a:cs typeface="Arial" pitchFamily="34" charset="0"/>
              </a:rPr>
              <a:t>Combines attempted and completed crimes</a:t>
            </a:r>
          </a:p>
          <a:p>
            <a:pPr eaLnBrk="1" hangingPunct="1">
              <a:spcBef>
                <a:spcPts val="624"/>
              </a:spcBef>
              <a:defRPr/>
            </a:pPr>
            <a:r>
              <a:rPr altLang="en-US" sz="2000" dirty="0">
                <a:latin typeface="Arial" pitchFamily="34" charset="0"/>
                <a:cs typeface="Arial" pitchFamily="34" charset="0"/>
              </a:rPr>
              <a:t>Crime rates include incidents against impersonal entities and individuals</a:t>
            </a:r>
          </a:p>
          <a:p>
            <a:pPr eaLnBrk="1" hangingPunct="1">
              <a:spcBef>
                <a:spcPts val="624"/>
              </a:spcBef>
              <a:defRPr/>
            </a:pPr>
            <a:r>
              <a:rPr altLang="en-US" sz="2000" dirty="0">
                <a:latin typeface="Arial" pitchFamily="34" charset="0"/>
                <a:cs typeface="Arial" pitchFamily="34" charset="0"/>
              </a:rPr>
              <a:t>FBI requires observance of the </a:t>
            </a:r>
            <a:r>
              <a:rPr altLang="en-US" sz="2000" b="1" dirty="0">
                <a:latin typeface="Arial" pitchFamily="34" charset="0"/>
                <a:cs typeface="Arial" pitchFamily="34" charset="0"/>
              </a:rPr>
              <a:t>hierarchy rule </a:t>
            </a:r>
            <a:r>
              <a:rPr altLang="en-US" sz="2000" dirty="0">
                <a:latin typeface="Arial" pitchFamily="34" charset="0"/>
                <a:cs typeface="Arial" pitchFamily="34" charset="0"/>
              </a:rPr>
              <a:t>in reporting</a:t>
            </a:r>
          </a:p>
          <a:p>
            <a:pPr marL="0" indent="0" eaLnBrk="1" hangingPunct="1">
              <a:spcBef>
                <a:spcPts val="624"/>
              </a:spcBef>
              <a:buSzTx/>
              <a:buFont typeface="Arial" pitchFamily="34" charset="0"/>
              <a:buNone/>
              <a:defRPr/>
            </a:pPr>
            <a:r>
              <a:rPr altLang="en-US" sz="2400" b="1" i="1" dirty="0">
                <a:latin typeface="Arial" pitchFamily="34" charset="0"/>
                <a:cs typeface="Arial" pitchFamily="34" charset="0"/>
              </a:rPr>
              <a:t>National Incident-Based Reporting System </a:t>
            </a:r>
            <a:r>
              <a:rPr altLang="en-US" sz="2400" b="1" dirty="0">
                <a:latin typeface="Arial" pitchFamily="34" charset="0"/>
                <a:cs typeface="Arial" pitchFamily="34" charset="0"/>
              </a:rPr>
              <a:t>(NIBRS)</a:t>
            </a:r>
          </a:p>
          <a:p>
            <a:pPr eaLnBrk="1" hangingPunct="1">
              <a:spcBef>
                <a:spcPts val="624"/>
              </a:spcBef>
              <a:buSzTx/>
              <a:buFont typeface="Arial"/>
              <a:buChar char="•"/>
              <a:defRPr/>
            </a:pPr>
            <a:r>
              <a:rPr altLang="en-US" sz="2000" dirty="0">
                <a:latin typeface="Arial" pitchFamily="34" charset="0"/>
                <a:cs typeface="Arial" pitchFamily="34" charset="0"/>
              </a:rPr>
              <a:t>Standard format by 2021</a:t>
            </a:r>
          </a:p>
          <a:p>
            <a:pPr eaLnBrk="1" hangingPunct="1">
              <a:spcBef>
                <a:spcPts val="624"/>
              </a:spcBef>
              <a:buSzTx/>
              <a:buFont typeface="Arial"/>
              <a:buChar char="•"/>
              <a:defRPr/>
            </a:pPr>
            <a:r>
              <a:rPr altLang="en-US" sz="2000" dirty="0">
                <a:latin typeface="Arial" pitchFamily="34" charset="0"/>
                <a:cs typeface="Arial" pitchFamily="34" charset="0"/>
              </a:rPr>
              <a:t>Abandons the hierarchy rule</a:t>
            </a:r>
          </a:p>
          <a:p>
            <a:pPr eaLnBrk="1" hangingPunct="1">
              <a:spcBef>
                <a:spcPts val="624"/>
              </a:spcBef>
              <a:buSzTx/>
              <a:buFont typeface="Arial"/>
              <a:buChar char="•"/>
              <a:defRPr/>
            </a:pPr>
            <a:r>
              <a:rPr altLang="en-US" sz="2000" dirty="0">
                <a:latin typeface="Arial" pitchFamily="34" charset="0"/>
                <a:cs typeface="Arial" pitchFamily="34" charset="0"/>
              </a:rPr>
              <a:t>Provides expanded coverage of illegal activities</a:t>
            </a:r>
          </a:p>
          <a:p>
            <a:pPr marL="1366837" lvl="1" eaLnBrk="1" hangingPunct="1">
              <a:spcBef>
                <a:spcPts val="624"/>
              </a:spcBef>
              <a:defRPr/>
            </a:pPr>
            <a:r>
              <a:rPr altLang="en-US" sz="1800" dirty="0">
                <a:latin typeface="Arial" pitchFamily="34" charset="0"/>
                <a:cs typeface="Arial" pitchFamily="34" charset="0"/>
              </a:rPr>
              <a:t>46 Group A offenses from 22 crime categories</a:t>
            </a:r>
          </a:p>
          <a:p>
            <a:pPr marL="1366837" lvl="1" eaLnBrk="1" hangingPunct="1">
              <a:spcBef>
                <a:spcPts val="624"/>
              </a:spcBef>
              <a:defRPr/>
            </a:pPr>
            <a:r>
              <a:rPr altLang="en-US" sz="1800" dirty="0">
                <a:latin typeface="Arial" pitchFamily="34" charset="0"/>
                <a:cs typeface="Arial" pitchFamily="34" charset="0"/>
              </a:rPr>
              <a:t>Victim information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709"/>
            <a:ext cx="8915400" cy="1039091"/>
          </a:xfrm>
        </p:spPr>
        <p:txBody>
          <a:bodyPr>
            <a:normAutofit fontScale="90000"/>
          </a:bodyPr>
          <a:lstStyle/>
          <a:p>
            <a:r>
              <a:rPr lang="en-US" sz="3100" dirty="0"/>
              <a:t>Facts and Figures in the Bureau of Justice Statistics</a:t>
            </a:r>
            <a:r>
              <a:rPr lang="en-US" altLang="en-US" sz="3100" dirty="0"/>
              <a:t>’</a:t>
            </a:r>
            <a:r>
              <a:rPr lang="en-US" sz="3100" dirty="0"/>
              <a:t> </a:t>
            </a:r>
            <a:r>
              <a:rPr lang="en-US" sz="3100" i="1" dirty="0"/>
              <a:t>National Crime Victimization Survey </a:t>
            </a:r>
            <a:r>
              <a:rPr lang="en-US" sz="3100" dirty="0"/>
              <a:t>(NCVS) </a:t>
            </a:r>
            <a:r>
              <a:rPr lang="en-US" sz="2000" dirty="0"/>
              <a:t>(1 of 2)</a:t>
            </a:r>
            <a:endParaRPr lang="ba-RU" dirty="0"/>
          </a:p>
        </p:txBody>
      </p:sp>
      <p:sp>
        <p:nvSpPr>
          <p:cNvPr id="24578" name="Content Placeholder 2"/>
          <p:cNvSpPr>
            <a:spLocks noGrp="1" noRot="1" noChangeArrowheads="1"/>
          </p:cNvSpPr>
          <p:nvPr>
            <p:ph idx="1"/>
          </p:nvPr>
        </p:nvSpPr>
        <p:spPr/>
        <p:txBody>
          <a:bodyPr/>
          <a:lstStyle/>
          <a:p>
            <a:pPr marL="0" indent="0" eaLnBrk="1" hangingPunct="1">
              <a:spcBef>
                <a:spcPts val="624"/>
              </a:spcBef>
              <a:buSzTx/>
              <a:buFont typeface="Arial" pitchFamily="34" charset="0"/>
              <a:buNone/>
              <a:defRPr/>
            </a:pPr>
            <a:r>
              <a:rPr altLang="en-US" sz="2400" b="1" dirty="0">
                <a:latin typeface="Arial" pitchFamily="34" charset="0"/>
                <a:cs typeface="Arial" pitchFamily="34" charset="0"/>
              </a:rPr>
              <a:t>Self-report survey </a:t>
            </a:r>
            <a:r>
              <a:rPr altLang="en-US" sz="2400" dirty="0">
                <a:latin typeface="Arial" pitchFamily="34" charset="0"/>
                <a:cs typeface="Arial" pitchFamily="34" charset="0"/>
              </a:rPr>
              <a:t>of a nationwide sample of households</a:t>
            </a:r>
          </a:p>
          <a:p>
            <a:pPr eaLnBrk="1" hangingPunct="1">
              <a:spcBef>
                <a:spcPts val="624"/>
              </a:spcBef>
              <a:buSzTx/>
              <a:buFont typeface="Arial"/>
              <a:buChar char="•"/>
              <a:defRPr/>
            </a:pPr>
            <a:r>
              <a:rPr altLang="en-US" sz="2000" dirty="0">
                <a:latin typeface="Arial" pitchFamily="34" charset="0"/>
                <a:cs typeface="Arial" pitchFamily="34" charset="0"/>
              </a:rPr>
              <a:t>Respondents answer questions from a 20-page survey every 6 months for 3 years</a:t>
            </a:r>
          </a:p>
          <a:p>
            <a:pPr eaLnBrk="1" hangingPunct="1">
              <a:spcBef>
                <a:spcPts val="624"/>
              </a:spcBef>
              <a:buSzTx/>
              <a:buFont typeface="Arial"/>
              <a:buChar char="•"/>
              <a:defRPr/>
            </a:pPr>
            <a:r>
              <a:rPr altLang="en-US" sz="2000" dirty="0">
                <a:latin typeface="Arial" pitchFamily="34" charset="0"/>
                <a:cs typeface="Arial" pitchFamily="34" charset="0"/>
              </a:rPr>
              <a:t>Focuses on crimes of violence and simple assault, not murder</a:t>
            </a:r>
          </a:p>
          <a:p>
            <a:pPr eaLnBrk="1" hangingPunct="1">
              <a:spcBef>
                <a:spcPts val="624"/>
              </a:spcBef>
              <a:buSzTx/>
              <a:buFont typeface="Arial"/>
              <a:buChar char="•"/>
              <a:defRPr/>
            </a:pPr>
            <a:r>
              <a:rPr altLang="en-US" sz="2000" dirty="0">
                <a:latin typeface="Arial" pitchFamily="34" charset="0"/>
                <a:cs typeface="Arial" pitchFamily="34" charset="0"/>
              </a:rPr>
              <a:t>Inquires about personal larceny, burglary, larceny, and motor vehicle theft</a:t>
            </a:r>
          </a:p>
          <a:p>
            <a:pPr eaLnBrk="1" hangingPunct="1">
              <a:spcBef>
                <a:spcPts val="624"/>
              </a:spcBef>
              <a:buSzTx/>
              <a:buFont typeface="Arial"/>
              <a:buChar char="•"/>
              <a:defRPr/>
            </a:pPr>
            <a:r>
              <a:rPr altLang="en-US" sz="2000" dirty="0">
                <a:latin typeface="Arial" pitchFamily="34" charset="0"/>
                <a:cs typeface="Arial" pitchFamily="34" charset="0"/>
              </a:rPr>
              <a:t>Records demographics and perceptions of the victims</a:t>
            </a:r>
          </a:p>
          <a:p>
            <a:pPr eaLnBrk="1" hangingPunct="1">
              <a:spcBef>
                <a:spcPts val="624"/>
              </a:spcBef>
              <a:buSzTx/>
              <a:buFont typeface="Arial"/>
              <a:buChar char="•"/>
              <a:defRPr/>
            </a:pPr>
            <a:r>
              <a:rPr altLang="en-US" sz="2000" dirty="0">
                <a:latin typeface="Arial" pitchFamily="34" charset="0"/>
                <a:cs typeface="Arial" pitchFamily="34" charset="0"/>
              </a:rPr>
              <a:t>Used to derive estimates of </a:t>
            </a:r>
            <a:r>
              <a:rPr altLang="en-US" sz="2000" dirty="0">
                <a:solidFill>
                  <a:srgbClr val="000000"/>
                </a:solidFill>
                <a:latin typeface="Arial" pitchFamily="34" charset="0"/>
                <a:cs typeface="Arial" pitchFamily="34" charset="0"/>
              </a:rPr>
              <a:t>crimes throughout the United States</a:t>
            </a:r>
            <a:endParaRPr altLang="en-US" sz="1800" dirty="0">
              <a:latin typeface="Arial" pitchFamily="34" charset="0"/>
              <a:cs typeface="Arial"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709"/>
            <a:ext cx="8915400" cy="1039091"/>
          </a:xfrm>
        </p:spPr>
        <p:txBody>
          <a:bodyPr>
            <a:normAutofit fontScale="90000"/>
          </a:bodyPr>
          <a:lstStyle/>
          <a:p>
            <a:r>
              <a:rPr lang="en-US" sz="3100" dirty="0"/>
              <a:t>Facts and Figures in the Bureau of Justice Statistics</a:t>
            </a:r>
            <a:r>
              <a:rPr lang="en-US" altLang="en-US" sz="3100" dirty="0"/>
              <a:t>’</a:t>
            </a:r>
            <a:r>
              <a:rPr lang="en-US" sz="3100" dirty="0"/>
              <a:t> </a:t>
            </a:r>
            <a:r>
              <a:rPr lang="en-US" sz="3100" i="1" dirty="0"/>
              <a:t>National Crime Victimization Survey </a:t>
            </a:r>
            <a:r>
              <a:rPr lang="en-US" sz="3100" dirty="0"/>
              <a:t>(NCVS) </a:t>
            </a:r>
            <a:r>
              <a:rPr lang="en-US" sz="2000" dirty="0"/>
              <a:t>(2 of 2)</a:t>
            </a:r>
            <a:endParaRPr lang="ba-RU" dirty="0"/>
          </a:p>
        </p:txBody>
      </p:sp>
      <p:sp>
        <p:nvSpPr>
          <p:cNvPr id="24578" name="Content Placeholder 2"/>
          <p:cNvSpPr>
            <a:spLocks noGrp="1" noRot="1" noChangeArrowheads="1"/>
          </p:cNvSpPr>
          <p:nvPr>
            <p:ph idx="1"/>
          </p:nvPr>
        </p:nvSpPr>
        <p:spPr/>
        <p:txBody>
          <a:bodyPr/>
          <a:lstStyle/>
          <a:p>
            <a:pPr marL="0" indent="0" eaLnBrk="1" hangingPunct="1">
              <a:spcBef>
                <a:spcPts val="624"/>
              </a:spcBef>
              <a:buSzTx/>
              <a:buNone/>
            </a:pPr>
            <a:r>
              <a:rPr lang="en-US" sz="2400" dirty="0">
                <a:solidFill>
                  <a:srgbClr val="000000"/>
                </a:solidFill>
              </a:rPr>
              <a:t>Problems with the NCVS</a:t>
            </a:r>
          </a:p>
          <a:p>
            <a:pPr eaLnBrk="1" hangingPunct="1">
              <a:spcBef>
                <a:spcPts val="624"/>
              </a:spcBef>
              <a:buSzTx/>
            </a:pPr>
            <a:r>
              <a:rPr lang="en-US" sz="2000" dirty="0">
                <a:solidFill>
                  <a:srgbClr val="000000"/>
                </a:solidFill>
              </a:rPr>
              <a:t>National sample may not be representative of the U.S. population.</a:t>
            </a:r>
          </a:p>
          <a:p>
            <a:pPr eaLnBrk="1" hangingPunct="1">
              <a:spcBef>
                <a:spcPts val="624"/>
              </a:spcBef>
              <a:buSzTx/>
            </a:pPr>
            <a:r>
              <a:rPr lang="en-US" sz="2000" dirty="0">
                <a:solidFill>
                  <a:srgbClr val="000000"/>
                </a:solidFill>
              </a:rPr>
              <a:t>Credibility in self-reported information is questionable.</a:t>
            </a:r>
          </a:p>
          <a:p>
            <a:pPr marL="1371600" lvl="1" eaLnBrk="1" hangingPunct="1">
              <a:spcBef>
                <a:spcPts val="624"/>
              </a:spcBef>
            </a:pPr>
            <a:r>
              <a:rPr lang="en-US" sz="1800" dirty="0">
                <a:solidFill>
                  <a:srgbClr val="000000"/>
                </a:solidFill>
              </a:rPr>
              <a:t>Underreporting/</a:t>
            </a:r>
            <a:r>
              <a:rPr lang="en-US" sz="1800" b="1" dirty="0">
                <a:solidFill>
                  <a:srgbClr val="000000"/>
                </a:solidFill>
              </a:rPr>
              <a:t>memory decay</a:t>
            </a:r>
          </a:p>
          <a:p>
            <a:pPr marL="1371600" lvl="1" eaLnBrk="1" hangingPunct="1">
              <a:spcBef>
                <a:spcPts val="624"/>
              </a:spcBef>
            </a:pPr>
            <a:r>
              <a:rPr lang="en-US" sz="1800" dirty="0" err="1">
                <a:solidFill>
                  <a:srgbClr val="000000"/>
                </a:solidFill>
              </a:rPr>
              <a:t>Overreporting</a:t>
            </a:r>
            <a:r>
              <a:rPr lang="en-US" sz="1800" dirty="0">
                <a:solidFill>
                  <a:srgbClr val="000000"/>
                </a:solidFill>
              </a:rPr>
              <a:t>/</a:t>
            </a:r>
            <a:r>
              <a:rPr lang="en-US" sz="1800" b="1" dirty="0">
                <a:solidFill>
                  <a:srgbClr val="000000"/>
                </a:solidFill>
              </a:rPr>
              <a:t>forward telescoping</a:t>
            </a:r>
            <a:endParaRPr lang="en-US" sz="2000" dirty="0">
              <a:solidFill>
                <a:srgbClr val="000000"/>
              </a:solidFill>
            </a:endParaRPr>
          </a:p>
          <a:p>
            <a:pPr eaLnBrk="1" hangingPunct="1">
              <a:spcBef>
                <a:spcPts val="624"/>
              </a:spcBef>
              <a:buSzTx/>
            </a:pPr>
            <a:r>
              <a:rPr lang="en-US" sz="2000" dirty="0">
                <a:solidFill>
                  <a:srgbClr val="000000"/>
                </a:solidFill>
              </a:rPr>
              <a:t>Interviewers</a:t>
            </a:r>
            <a:r>
              <a:rPr lang="en-US" altLang="en-US" sz="2000" dirty="0">
                <a:solidFill>
                  <a:srgbClr val="000000"/>
                </a:solidFill>
              </a:rPr>
              <a:t>’</a:t>
            </a:r>
            <a:r>
              <a:rPr lang="en-US" sz="2000" dirty="0">
                <a:solidFill>
                  <a:srgbClr val="000000"/>
                </a:solidFill>
              </a:rPr>
              <a:t> experience affects data collected.</a:t>
            </a:r>
          </a:p>
          <a:p>
            <a:pPr eaLnBrk="1" hangingPunct="1">
              <a:spcBef>
                <a:spcPts val="624"/>
              </a:spcBef>
              <a:buSzTx/>
            </a:pPr>
            <a:r>
              <a:rPr lang="en-US" sz="2000" dirty="0">
                <a:solidFill>
                  <a:srgbClr val="000000"/>
                </a:solidFill>
              </a:rPr>
              <a:t>Huge samples are required, leading to great expense.</a:t>
            </a:r>
          </a:p>
          <a:p>
            <a:pPr eaLnBrk="1" hangingPunct="1">
              <a:spcBef>
                <a:spcPts val="624"/>
              </a:spcBef>
              <a:buSzTx/>
            </a:pPr>
            <a:r>
              <a:rPr lang="en-US" sz="2000" dirty="0">
                <a:solidFill>
                  <a:srgbClr val="000000"/>
                </a:solidFill>
              </a:rPr>
              <a:t>Seriousness of crime in certain areas is indeterminable.</a:t>
            </a:r>
          </a:p>
          <a:p>
            <a:pPr eaLnBrk="1" hangingPunct="1">
              <a:spcBef>
                <a:spcPts val="624"/>
              </a:spcBef>
              <a:buSzTx/>
            </a:pPr>
            <a:r>
              <a:rPr lang="en-US" sz="2000" dirty="0">
                <a:solidFill>
                  <a:srgbClr val="000000"/>
                </a:solidFill>
              </a:rPr>
              <a:t>Projected absolute number of incidents and relative rates are estimates at the midpoint of a </a:t>
            </a:r>
            <a:r>
              <a:rPr lang="en-US" sz="2000" b="1" dirty="0">
                <a:solidFill>
                  <a:srgbClr val="000000"/>
                </a:solidFill>
              </a:rPr>
              <a:t>range</a:t>
            </a:r>
            <a:r>
              <a:rPr lang="en-US" sz="2000" dirty="0">
                <a:solidFill>
                  <a:srgbClr val="000000"/>
                </a:solidFill>
              </a:rPr>
              <a:t> (or </a:t>
            </a:r>
            <a:r>
              <a:rPr lang="en-US" sz="2000" b="1" dirty="0">
                <a:solidFill>
                  <a:srgbClr val="000000"/>
                </a:solidFill>
              </a:rPr>
              <a:t>confidence interval</a:t>
            </a:r>
            <a:r>
              <a:rPr lang="en-US" sz="2000" dirty="0">
                <a:solidFill>
                  <a:srgbClr val="000000"/>
                </a:solidFill>
              </a:rPr>
              <a:t>).</a:t>
            </a:r>
          </a:p>
        </p:txBody>
      </p:sp>
    </p:spTree>
    <p:extLst>
      <p:ext uri="{BB962C8B-B14F-4D97-AF65-F5344CB8AC3E}">
        <p14:creationId xmlns:p14="http://schemas.microsoft.com/office/powerpoint/2010/main" val="21197814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2"/>
          <p:cNvSpPr>
            <a:spLocks noGrp="1" noRot="1"/>
          </p:cNvSpPr>
          <p:nvPr>
            <p:ph type="title"/>
          </p:nvPr>
        </p:nvSpPr>
        <p:spPr>
          <a:xfrm>
            <a:off x="228600" y="26988"/>
            <a:ext cx="7772400" cy="1039812"/>
          </a:xfrm>
        </p:spPr>
        <p:txBody>
          <a:bodyPr/>
          <a:lstStyle/>
          <a:p>
            <a:pPr eaLnBrk="1" hangingPunct="1">
              <a:spcAft>
                <a:spcPts val="1500"/>
              </a:spcAft>
              <a:buClr>
                <a:srgbClr val="5ECCF3"/>
              </a:buClr>
            </a:pPr>
            <a:r>
              <a:rPr lang="en-US" sz="3200" dirty="0">
                <a:latin typeface="Arial" pitchFamily="34" charset="0"/>
                <a:ea typeface="MS PGothic" pitchFamily="34" charset="-128"/>
                <a:cs typeface="Arial" pitchFamily="34" charset="0"/>
              </a:rPr>
              <a:t>Comparing the UCR and NCVS</a:t>
            </a:r>
          </a:p>
        </p:txBody>
      </p:sp>
      <p:sp>
        <p:nvSpPr>
          <p:cNvPr id="28674" name="Content Placeholder 2"/>
          <p:cNvSpPr>
            <a:spLocks noGrp="1" noRot="1" noChangeArrowheads="1"/>
          </p:cNvSpPr>
          <p:nvPr>
            <p:ph idx="1"/>
          </p:nvPr>
        </p:nvSpPr>
        <p:spPr/>
        <p:txBody>
          <a:bodyPr/>
          <a:lstStyle/>
          <a:p>
            <a:pPr marL="0" indent="0" eaLnBrk="1" hangingPunct="1">
              <a:spcBef>
                <a:spcPts val="624"/>
              </a:spcBef>
              <a:buSzTx/>
              <a:buFont typeface="Arial" pitchFamily="34" charset="0"/>
              <a:buNone/>
              <a:defRPr/>
            </a:pPr>
            <a:r>
              <a:rPr altLang="en-US" sz="2400" dirty="0">
                <a:latin typeface="Arial" pitchFamily="34" charset="0"/>
                <a:cs typeface="Arial" pitchFamily="34" charset="0"/>
              </a:rPr>
              <a:t>Strengths of the UCR:</a:t>
            </a:r>
          </a:p>
          <a:p>
            <a:pPr eaLnBrk="1" hangingPunct="1">
              <a:spcBef>
                <a:spcPts val="624"/>
              </a:spcBef>
              <a:buSzTx/>
              <a:buFont typeface="Arial"/>
              <a:buChar char="•"/>
              <a:defRPr/>
            </a:pPr>
            <a:r>
              <a:rPr altLang="en-US" sz="2000" dirty="0">
                <a:latin typeface="Arial" pitchFamily="34" charset="0"/>
                <a:cs typeface="Arial" pitchFamily="34" charset="0"/>
              </a:rPr>
              <a:t>Contains homicide information</a:t>
            </a:r>
          </a:p>
          <a:p>
            <a:pPr eaLnBrk="1" hangingPunct="1">
              <a:spcBef>
                <a:spcPts val="624"/>
              </a:spcBef>
              <a:buSzTx/>
              <a:buFont typeface="Arial"/>
              <a:buChar char="•"/>
              <a:defRPr/>
            </a:pPr>
            <a:r>
              <a:rPr altLang="en-US" sz="2000" dirty="0">
                <a:latin typeface="Arial" pitchFamily="34" charset="0"/>
                <a:cs typeface="Arial" pitchFamily="34" charset="0"/>
              </a:rPr>
              <a:t>Provides geographically based statistics</a:t>
            </a:r>
          </a:p>
          <a:p>
            <a:pPr eaLnBrk="1" hangingPunct="1">
              <a:spcBef>
                <a:spcPts val="624"/>
              </a:spcBef>
              <a:buSzTx/>
              <a:buFont typeface="Arial"/>
              <a:buChar char="•"/>
              <a:defRPr/>
            </a:pPr>
            <a:r>
              <a:rPr altLang="en-US" sz="2000" dirty="0">
                <a:latin typeface="Arial" pitchFamily="34" charset="0"/>
                <a:cs typeface="Arial" pitchFamily="34" charset="0"/>
              </a:rPr>
              <a:t>Based on law enforcement reports, adding authenticity</a:t>
            </a:r>
          </a:p>
          <a:p>
            <a:pPr marL="0" indent="0" eaLnBrk="1" hangingPunct="1">
              <a:spcBef>
                <a:spcPts val="624"/>
              </a:spcBef>
              <a:buSzTx/>
              <a:buFont typeface="Arial" pitchFamily="34" charset="0"/>
              <a:buNone/>
              <a:defRPr/>
            </a:pPr>
            <a:r>
              <a:rPr altLang="en-US" sz="2400" dirty="0">
                <a:solidFill>
                  <a:srgbClr val="000000"/>
                </a:solidFill>
                <a:latin typeface="Arial" pitchFamily="34" charset="0"/>
                <a:cs typeface="Arial" pitchFamily="34" charset="0"/>
              </a:rPr>
              <a:t>Strengths of the NCVS</a:t>
            </a:r>
            <a:r>
              <a:rPr altLang="en-US" dirty="0">
                <a:latin typeface="Arial" pitchFamily="34" charset="0"/>
                <a:cs typeface="Arial" pitchFamily="34" charset="0"/>
              </a:rPr>
              <a:t>:</a:t>
            </a:r>
          </a:p>
          <a:p>
            <a:pPr eaLnBrk="1" hangingPunct="1">
              <a:spcBef>
                <a:spcPts val="624"/>
              </a:spcBef>
              <a:buSzTx/>
              <a:buFont typeface="Arial"/>
              <a:buChar char="•"/>
              <a:defRPr/>
            </a:pPr>
            <a:r>
              <a:rPr altLang="en-US" sz="2000" dirty="0">
                <a:solidFill>
                  <a:srgbClr val="000000"/>
                </a:solidFill>
                <a:latin typeface="Arial" pitchFamily="34" charset="0"/>
                <a:cs typeface="Arial" pitchFamily="34" charset="0"/>
              </a:rPr>
              <a:t>Contains victim information</a:t>
            </a:r>
          </a:p>
          <a:p>
            <a:pPr eaLnBrk="1" hangingPunct="1">
              <a:spcBef>
                <a:spcPts val="624"/>
              </a:spcBef>
              <a:buSzTx/>
              <a:buFont typeface="Arial"/>
              <a:buChar char="•"/>
              <a:defRPr/>
            </a:pPr>
            <a:r>
              <a:rPr altLang="en-US" sz="2000" dirty="0">
                <a:solidFill>
                  <a:srgbClr val="000000"/>
                </a:solidFill>
                <a:latin typeface="Arial" pitchFamily="34" charset="0"/>
                <a:cs typeface="Arial" pitchFamily="34" charset="0"/>
              </a:rPr>
              <a:t>Provides data about incidents not reported to police</a:t>
            </a:r>
          </a:p>
          <a:p>
            <a:pPr eaLnBrk="1" hangingPunct="1">
              <a:spcBef>
                <a:spcPts val="624"/>
              </a:spcBef>
              <a:buSzTx/>
              <a:buFont typeface="Arial"/>
              <a:buChar char="•"/>
              <a:defRPr/>
            </a:pPr>
            <a:r>
              <a:rPr altLang="en-US" sz="2000" dirty="0">
                <a:solidFill>
                  <a:srgbClr val="000000"/>
                </a:solidFill>
                <a:latin typeface="Arial" pitchFamily="34" charset="0"/>
                <a:cs typeface="Arial" pitchFamily="34" charset="0"/>
              </a:rPr>
              <a:t>Unaffected by the relationship between police and the community</a:t>
            </a:r>
          </a:p>
          <a:p>
            <a:pPr marL="0" lvl="1" indent="0" eaLnBrk="1" hangingPunct="1">
              <a:spcBef>
                <a:spcPts val="624"/>
              </a:spcBef>
              <a:buFont typeface="Arial" pitchFamily="34" charset="0"/>
              <a:buNone/>
              <a:defRPr/>
            </a:pPr>
            <a:r>
              <a:rPr altLang="en-US" dirty="0">
                <a:solidFill>
                  <a:srgbClr val="000000"/>
                </a:solidFill>
                <a:latin typeface="Arial" pitchFamily="34" charset="0"/>
                <a:cs typeface="Arial" pitchFamily="34" charset="0"/>
              </a:rPr>
              <a:t>Findings of the UCR and NCVS are not comparable because</a:t>
            </a:r>
          </a:p>
          <a:p>
            <a:pPr marL="342900" lvl="1" indent="-342900" eaLnBrk="1" hangingPunct="1">
              <a:spcBef>
                <a:spcPts val="624"/>
              </a:spcBef>
              <a:buFont typeface="Arial"/>
              <a:buChar char="•"/>
              <a:defRPr/>
            </a:pPr>
            <a:r>
              <a:rPr altLang="en-US" sz="2000" dirty="0">
                <a:solidFill>
                  <a:srgbClr val="000000"/>
                </a:solidFill>
                <a:latin typeface="Arial" pitchFamily="34" charset="0"/>
                <a:cs typeface="Arial" pitchFamily="34" charset="0"/>
              </a:rPr>
              <a:t>Definitions of crimes (e.g., rape, robbery, burglary) change the numerator</a:t>
            </a:r>
          </a:p>
          <a:p>
            <a:pPr marL="342900" lvl="1" indent="-342900" eaLnBrk="1" hangingPunct="1">
              <a:spcBef>
                <a:spcPts val="624"/>
              </a:spcBef>
              <a:buFont typeface="Arial"/>
              <a:buChar char="•"/>
              <a:defRPr/>
            </a:pPr>
            <a:r>
              <a:rPr altLang="en-US" sz="2000" dirty="0">
                <a:solidFill>
                  <a:srgbClr val="000000"/>
                </a:solidFill>
                <a:latin typeface="Arial" pitchFamily="34" charset="0"/>
                <a:cs typeface="Arial" pitchFamily="34" charset="0"/>
              </a:rPr>
              <a:t>Denominators differ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2"/>
          <p:cNvSpPr>
            <a:spLocks noGrp="1" noRot="1" noChangeArrowheads="1"/>
          </p:cNvSpPr>
          <p:nvPr>
            <p:ph type="title"/>
          </p:nvPr>
        </p:nvSpPr>
        <p:spPr>
          <a:xfrm>
            <a:off x="228600" y="26988"/>
            <a:ext cx="8534400" cy="1039812"/>
          </a:xfrm>
        </p:spPr>
        <p:txBody>
          <a:bodyPr>
            <a:normAutofit fontScale="90000"/>
          </a:bodyPr>
          <a:lstStyle/>
          <a:p>
            <a:pPr eaLnBrk="1" hangingPunct="1">
              <a:spcAft>
                <a:spcPts val="1500"/>
              </a:spcAft>
              <a:buClr>
                <a:srgbClr val="5ECCF3"/>
              </a:buClr>
              <a:defRPr/>
            </a:pPr>
            <a:r>
              <a:rPr lang="en-US" altLang="en-US" dirty="0">
                <a:latin typeface="Arial" pitchFamily="34" charset="0"/>
                <a:cs typeface="Arial" pitchFamily="34" charset="0"/>
              </a:rPr>
              <a:t>A First Glance at the Big Picture: Estimates of the Number of New Crime Victims Each Year</a:t>
            </a:r>
          </a:p>
        </p:txBody>
      </p:sp>
      <p:sp>
        <p:nvSpPr>
          <p:cNvPr id="24579" name="Content Placeholder 2"/>
          <p:cNvSpPr>
            <a:spLocks noGrp="1" noRot="1"/>
          </p:cNvSpPr>
          <p:nvPr>
            <p:ph idx="1"/>
          </p:nvPr>
        </p:nvSpPr>
        <p:spPr/>
        <p:txBody>
          <a:bodyPr/>
          <a:lstStyle/>
          <a:p>
            <a:pPr marL="0" indent="0" eaLnBrk="1" hangingPunct="1">
              <a:spcBef>
                <a:spcPts val="624"/>
              </a:spcBef>
              <a:buSzTx/>
              <a:buFont typeface="Arial" pitchFamily="34" charset="0"/>
              <a:buNone/>
            </a:pPr>
            <a:r>
              <a:rPr dirty="0">
                <a:latin typeface="Arial" pitchFamily="34" charset="0"/>
                <a:cs typeface="Arial" pitchFamily="34" charset="0"/>
              </a:rPr>
              <a:t>For 2016, UCR reports nearly</a:t>
            </a:r>
          </a:p>
          <a:p>
            <a:pPr eaLnBrk="1" hangingPunct="1">
              <a:spcBef>
                <a:spcPts val="624"/>
              </a:spcBef>
              <a:buSzTx/>
            </a:pPr>
            <a:r>
              <a:rPr sz="2400" dirty="0">
                <a:latin typeface="Arial" pitchFamily="34" charset="0"/>
                <a:cs typeface="Arial" pitchFamily="34" charset="0"/>
              </a:rPr>
              <a:t>1.25 million acts of </a:t>
            </a:r>
            <a:r>
              <a:rPr altLang="en-US" sz="2400" dirty="0">
                <a:latin typeface="Arial" pitchFamily="34" charset="0"/>
                <a:cs typeface="Arial" pitchFamily="34" charset="0"/>
              </a:rPr>
              <a:t>“</a:t>
            </a:r>
            <a:r>
              <a:rPr sz="2400" dirty="0">
                <a:latin typeface="Arial" pitchFamily="34" charset="0"/>
                <a:cs typeface="Arial" pitchFamily="34" charset="0"/>
              </a:rPr>
              <a:t>violence against persons</a:t>
            </a:r>
            <a:r>
              <a:rPr altLang="en-US" sz="2400" dirty="0">
                <a:latin typeface="Arial" pitchFamily="34" charset="0"/>
                <a:cs typeface="Arial" pitchFamily="34" charset="0"/>
              </a:rPr>
              <a:t>”</a:t>
            </a:r>
            <a:endParaRPr sz="2400" dirty="0">
              <a:latin typeface="Arial" pitchFamily="34" charset="0"/>
              <a:cs typeface="Arial" pitchFamily="34" charset="0"/>
            </a:endParaRPr>
          </a:p>
          <a:p>
            <a:pPr eaLnBrk="1" hangingPunct="1">
              <a:spcBef>
                <a:spcPts val="624"/>
              </a:spcBef>
              <a:buSzTx/>
            </a:pPr>
            <a:r>
              <a:rPr sz="2400" dirty="0">
                <a:latin typeface="Arial" pitchFamily="34" charset="0"/>
                <a:cs typeface="Arial" pitchFamily="34" charset="0"/>
              </a:rPr>
              <a:t>9 million property crimes</a:t>
            </a:r>
          </a:p>
          <a:p>
            <a:pPr marL="0" indent="0" eaLnBrk="1" hangingPunct="1">
              <a:spcBef>
                <a:spcPts val="624"/>
              </a:spcBef>
              <a:buSzTx/>
              <a:buFont typeface="Arial" pitchFamily="34" charset="0"/>
              <a:buNone/>
            </a:pPr>
            <a:r>
              <a:rPr dirty="0">
                <a:solidFill>
                  <a:srgbClr val="000000"/>
                </a:solidFill>
                <a:latin typeface="Arial" pitchFamily="34" charset="0"/>
                <a:cs typeface="Arial" pitchFamily="34" charset="0"/>
              </a:rPr>
              <a:t>For 2016, NCVS reports nearly</a:t>
            </a:r>
          </a:p>
          <a:p>
            <a:pPr eaLnBrk="1" hangingPunct="1">
              <a:spcBef>
                <a:spcPts val="624"/>
              </a:spcBef>
              <a:buSzTx/>
            </a:pPr>
            <a:r>
              <a:rPr sz="2400" dirty="0">
                <a:solidFill>
                  <a:srgbClr val="000000"/>
                </a:solidFill>
                <a:latin typeface="Arial" pitchFamily="34" charset="0"/>
                <a:cs typeface="Arial" pitchFamily="34" charset="0"/>
              </a:rPr>
              <a:t>5.7 million acts of </a:t>
            </a:r>
            <a:r>
              <a:rPr altLang="en-US" sz="2400" dirty="0">
                <a:solidFill>
                  <a:srgbClr val="000000"/>
                </a:solidFill>
                <a:latin typeface="Arial" pitchFamily="34" charset="0"/>
                <a:cs typeface="Arial" pitchFamily="34" charset="0"/>
              </a:rPr>
              <a:t>“</a:t>
            </a:r>
            <a:r>
              <a:rPr sz="2400" dirty="0">
                <a:solidFill>
                  <a:srgbClr val="000000"/>
                </a:solidFill>
                <a:latin typeface="Arial" pitchFamily="34" charset="0"/>
                <a:cs typeface="Arial" pitchFamily="34" charset="0"/>
              </a:rPr>
              <a:t>violence against persons</a:t>
            </a:r>
            <a:r>
              <a:rPr altLang="en-US" sz="2400" dirty="0">
                <a:solidFill>
                  <a:srgbClr val="000000"/>
                </a:solidFill>
                <a:latin typeface="Arial" pitchFamily="34" charset="0"/>
                <a:cs typeface="Arial" pitchFamily="34" charset="0"/>
              </a:rPr>
              <a:t>”</a:t>
            </a:r>
            <a:endParaRPr sz="2400" dirty="0">
              <a:solidFill>
                <a:srgbClr val="000000"/>
              </a:solidFill>
              <a:latin typeface="Arial" pitchFamily="34" charset="0"/>
              <a:cs typeface="Arial" pitchFamily="34" charset="0"/>
            </a:endParaRPr>
          </a:p>
          <a:p>
            <a:pPr eaLnBrk="1" hangingPunct="1">
              <a:spcBef>
                <a:spcPts val="624"/>
              </a:spcBef>
              <a:buSzTx/>
            </a:pPr>
            <a:r>
              <a:rPr sz="2400" dirty="0">
                <a:solidFill>
                  <a:srgbClr val="000000"/>
                </a:solidFill>
                <a:latin typeface="Arial" pitchFamily="34" charset="0"/>
                <a:cs typeface="Arial" pitchFamily="34" charset="0"/>
              </a:rPr>
              <a:t>16 million property crimes</a:t>
            </a:r>
            <a:endParaRPr sz="2400" dirty="0">
              <a:latin typeface="Arial" pitchFamily="34" charset="0"/>
              <a:cs typeface="Arial"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2"/>
          <p:cNvSpPr>
            <a:spLocks noGrp="1" noRot="1" noChangeArrowheads="1"/>
          </p:cNvSpPr>
          <p:nvPr>
            <p:ph type="title"/>
          </p:nvPr>
        </p:nvSpPr>
        <p:spPr>
          <a:xfrm>
            <a:off x="228600" y="26988"/>
            <a:ext cx="8915400" cy="1039812"/>
          </a:xfrm>
        </p:spPr>
        <p:txBody>
          <a:bodyPr>
            <a:noAutofit/>
          </a:bodyPr>
          <a:lstStyle/>
          <a:p>
            <a:pPr eaLnBrk="1" hangingPunct="1"/>
            <a:r>
              <a:rPr lang="en-US" sz="3200" dirty="0">
                <a:latin typeface="Arial" pitchFamily="34" charset="0"/>
                <a:ea typeface="MS PGothic" pitchFamily="34" charset="-128"/>
                <a:cs typeface="Arial" pitchFamily="34" charset="0"/>
              </a:rPr>
              <a:t>A Second Look at the Big Picture: Watching the FBI</a:t>
            </a:r>
            <a:r>
              <a:rPr lang="en-US" altLang="en-US" sz="3200" dirty="0">
                <a:latin typeface="Arial" pitchFamily="34" charset="0"/>
                <a:ea typeface="MS PGothic" pitchFamily="34" charset="-128"/>
                <a:cs typeface="Arial" pitchFamily="34" charset="0"/>
              </a:rPr>
              <a:t>’</a:t>
            </a:r>
            <a:r>
              <a:rPr lang="en-US" sz="3200" dirty="0">
                <a:latin typeface="Arial" pitchFamily="34" charset="0"/>
                <a:ea typeface="MS PGothic" pitchFamily="34" charset="-128"/>
                <a:cs typeface="Arial" pitchFamily="34" charset="0"/>
              </a:rPr>
              <a:t>s Crime Clock</a:t>
            </a:r>
          </a:p>
        </p:txBody>
      </p:sp>
      <p:sp>
        <p:nvSpPr>
          <p:cNvPr id="25603" name="Content Placeholder 2"/>
          <p:cNvSpPr>
            <a:spLocks noGrp="1" noRot="1"/>
          </p:cNvSpPr>
          <p:nvPr>
            <p:ph idx="1"/>
          </p:nvPr>
        </p:nvSpPr>
        <p:spPr/>
        <p:txBody>
          <a:bodyPr/>
          <a:lstStyle/>
          <a:p>
            <a:pPr marL="0" indent="0" eaLnBrk="1" hangingPunct="1">
              <a:spcBef>
                <a:spcPct val="0"/>
              </a:spcBef>
              <a:buSzTx/>
              <a:buFont typeface="Arial" charset="0"/>
              <a:buNone/>
              <a:defRPr/>
            </a:pPr>
            <a:r>
              <a:rPr sz="2400" dirty="0">
                <a:latin typeface="Arial" pitchFamily="34" charset="0"/>
                <a:ea typeface="Verdana" charset="0"/>
                <a:cs typeface="Arial" pitchFamily="34" charset="0"/>
              </a:rPr>
              <a:t>The Crime Clock</a:t>
            </a:r>
          </a:p>
          <a:p>
            <a:pPr eaLnBrk="1" hangingPunct="1">
              <a:buFont typeface="Arial" charset="0"/>
              <a:buChar char="•"/>
              <a:defRPr/>
            </a:pPr>
            <a:r>
              <a:rPr sz="2200" dirty="0">
                <a:solidFill>
                  <a:srgbClr val="000000"/>
                </a:solidFill>
                <a:latin typeface="Arial" pitchFamily="34" charset="0"/>
                <a:ea typeface="Verdana" charset="0"/>
                <a:cs typeface="Arial" pitchFamily="34" charset="0"/>
              </a:rPr>
              <a:t>As time passes, the victim toll keeps mounting</a:t>
            </a:r>
          </a:p>
          <a:p>
            <a:pPr eaLnBrk="1" hangingPunct="1">
              <a:buFont typeface="Arial" charset="0"/>
              <a:buChar char="•"/>
              <a:defRPr/>
            </a:pPr>
            <a:r>
              <a:rPr sz="2200" dirty="0">
                <a:solidFill>
                  <a:srgbClr val="000000"/>
                </a:solidFill>
                <a:latin typeface="Arial" pitchFamily="34" charset="0"/>
                <a:ea typeface="Verdana" charset="0"/>
                <a:cs typeface="Arial" pitchFamily="34" charset="0"/>
              </a:rPr>
              <a:t>Total number of reported incidents of each crime is divided into the number of seconds or minutes in a year</a:t>
            </a:r>
          </a:p>
          <a:p>
            <a:pPr eaLnBrk="1" hangingPunct="1">
              <a:buFont typeface="Arial" charset="0"/>
              <a:buChar char="•"/>
              <a:defRPr/>
            </a:pPr>
            <a:r>
              <a:rPr sz="2200" dirty="0">
                <a:solidFill>
                  <a:srgbClr val="000000"/>
                </a:solidFill>
                <a:latin typeface="Arial" pitchFamily="34" charset="0"/>
                <a:ea typeface="Verdana" charset="0"/>
                <a:cs typeface="Arial" pitchFamily="34" charset="0"/>
              </a:rPr>
              <a:t>Based on the UCR, so data underestimates crime in the United States</a:t>
            </a:r>
          </a:p>
          <a:p>
            <a:pPr eaLnBrk="1" hangingPunct="1">
              <a:buFont typeface="Arial" charset="0"/>
              <a:buChar char="•"/>
              <a:defRPr/>
            </a:pPr>
            <a:r>
              <a:rPr sz="2200" dirty="0">
                <a:solidFill>
                  <a:srgbClr val="000000"/>
                </a:solidFill>
                <a:latin typeface="Arial" pitchFamily="34" charset="0"/>
                <a:ea typeface="Verdana" charset="0"/>
                <a:cs typeface="Arial" pitchFamily="34" charset="0"/>
              </a:rPr>
              <a:t>Represents the annual ratio of crime to fixed time intervals, not the predictability of crime</a:t>
            </a:r>
          </a:p>
          <a:p>
            <a:pPr eaLnBrk="1" hangingPunct="1">
              <a:buFont typeface="Arial" charset="0"/>
              <a:buChar char="•"/>
              <a:defRPr/>
            </a:pPr>
            <a:r>
              <a:rPr sz="2200" dirty="0">
                <a:solidFill>
                  <a:srgbClr val="000000"/>
                </a:solidFill>
                <a:latin typeface="Arial" pitchFamily="34" charset="0"/>
                <a:ea typeface="Verdana" charset="0"/>
                <a:cs typeface="Arial" pitchFamily="34" charset="0"/>
              </a:rPr>
              <a:t>Can feed into media sensationalism and fear-mongering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2"/>
          <p:cNvSpPr>
            <a:spLocks noGrp="1" noRot="1"/>
          </p:cNvSpPr>
          <p:nvPr>
            <p:ph type="title"/>
          </p:nvPr>
        </p:nvSpPr>
        <p:spPr/>
        <p:txBody>
          <a:bodyPr/>
          <a:lstStyle/>
          <a:p>
            <a:pPr eaLnBrk="1" hangingPunct="1"/>
            <a:r>
              <a:rPr lang="en-US" sz="3200" dirty="0">
                <a:latin typeface="Arial" pitchFamily="34" charset="0"/>
                <a:ea typeface="MS PGothic" pitchFamily="34" charset="-128"/>
                <a:cs typeface="Arial" pitchFamily="34" charset="0"/>
              </a:rPr>
              <a:t>Figure 3.1: The FBI</a:t>
            </a:r>
            <a:r>
              <a:rPr lang="en-US" altLang="en-US" sz="3200" dirty="0">
                <a:latin typeface="Arial" pitchFamily="34" charset="0"/>
                <a:ea typeface="MS PGothic" pitchFamily="34" charset="-128"/>
                <a:cs typeface="Arial" pitchFamily="34" charset="0"/>
              </a:rPr>
              <a:t>’</a:t>
            </a:r>
            <a:r>
              <a:rPr lang="en-US" sz="3200" dirty="0">
                <a:latin typeface="Arial" pitchFamily="34" charset="0"/>
                <a:ea typeface="MS PGothic" pitchFamily="34" charset="-128"/>
                <a:cs typeface="Arial" pitchFamily="34" charset="0"/>
              </a:rPr>
              <a:t>s Crime Clock, 2016</a:t>
            </a:r>
          </a:p>
        </p:txBody>
      </p:sp>
      <p:pic>
        <p:nvPicPr>
          <p:cNvPr id="8" name="Picture 2" descr="A flow chart of FBI’s crime clock is shown. The clock is divided into two types of crime as follows: one violent crime every 27 seconds; one property crime every 4 seconds. Violent crime further leads to the occurrence of four crimes which are as follows: one murder every 30.6 minutes; one rape every 4 minutes; one robbery every 1.6 minutes; one aggravated assault every 39.4 seconds. Property crime further leads to the occurrence of three crimes as follows: one burglary every 20.9 seconds; one larceny-theft every 5.6 seconds; one motor vehicle theft every 41.3 seconds."/>
          <p:cNvPicPr>
            <a:picLocks noGrp="1" noChangeAspect="1" noChangeArrowheads="1"/>
          </p:cNvPicPr>
          <p:nvPr>
            <p:ph type="pic" sz="quarter" idx="10"/>
          </p:nvPr>
        </p:nvPicPr>
        <p:blipFill>
          <a:blip r:embed="rId3">
            <a:extLst>
              <a:ext uri="{28A0092B-C50C-407E-A947-70E740481C1C}">
                <a14:useLocalDpi xmlns:a14="http://schemas.microsoft.com/office/drawing/2010/main" val="0"/>
              </a:ext>
            </a:extLst>
          </a:blip>
          <a:stretch>
            <a:fillRect/>
          </a:stretch>
        </p:blipFill>
        <p:spPr bwMode="auto">
          <a:xfrm>
            <a:off x="2237899" y="1353003"/>
            <a:ext cx="4668202" cy="471396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2"/>
          <p:cNvSpPr>
            <a:spLocks noGrp="1" noRot="1"/>
          </p:cNvSpPr>
          <p:nvPr>
            <p:ph type="title"/>
          </p:nvPr>
        </p:nvSpPr>
        <p:spPr>
          <a:xfrm>
            <a:off x="228600" y="26988"/>
            <a:ext cx="8763000" cy="1039812"/>
          </a:xfrm>
        </p:spPr>
        <p:txBody>
          <a:bodyPr>
            <a:normAutofit fontScale="90000"/>
          </a:bodyPr>
          <a:lstStyle/>
          <a:p>
            <a:pPr eaLnBrk="1" hangingPunct="1">
              <a:buClr>
                <a:srgbClr val="5ECCF3"/>
              </a:buClr>
              <a:defRPr/>
            </a:pPr>
            <a:r>
              <a:rPr lang="en-US" altLang="en-US" dirty="0">
                <a:latin typeface="Arial" pitchFamily="34" charset="0"/>
                <a:cs typeface="Arial" pitchFamily="34" charset="0"/>
              </a:rPr>
              <a:t>Delving Deeper into the Big Picture:</a:t>
            </a:r>
            <a:r>
              <a:rPr lang="en-US" altLang="en-US" baseline="0" dirty="0">
                <a:latin typeface="Arial" pitchFamily="34" charset="0"/>
                <a:cs typeface="Arial" pitchFamily="34" charset="0"/>
              </a:rPr>
              <a:t> </a:t>
            </a:r>
            <a:r>
              <a:rPr lang="en-US" altLang="en-US" dirty="0">
                <a:latin typeface="Arial" pitchFamily="34" charset="0"/>
                <a:cs typeface="Arial" pitchFamily="34" charset="0"/>
              </a:rPr>
              <a:t>Examining Victimization Rates</a:t>
            </a:r>
          </a:p>
        </p:txBody>
      </p:sp>
      <p:sp>
        <p:nvSpPr>
          <p:cNvPr id="40962" name="Content Placeholder 2"/>
          <p:cNvSpPr>
            <a:spLocks noGrp="1" noRot="1" noChangeArrowheads="1"/>
          </p:cNvSpPr>
          <p:nvPr>
            <p:ph idx="1"/>
          </p:nvPr>
        </p:nvSpPr>
        <p:spPr/>
        <p:txBody>
          <a:bodyPr/>
          <a:lstStyle/>
          <a:p>
            <a:pPr marL="0" indent="0" eaLnBrk="1" hangingPunct="1">
              <a:spcBef>
                <a:spcPts val="624"/>
              </a:spcBef>
              <a:buSzTx/>
              <a:buFont typeface="Arial" pitchFamily="34" charset="0"/>
              <a:buNone/>
              <a:defRPr/>
            </a:pPr>
            <a:r>
              <a:rPr altLang="en-US" sz="2400" dirty="0" err="1">
                <a:latin typeface="Arial" pitchFamily="34" charset="0"/>
                <a:cs typeface="Arial" pitchFamily="34" charset="0"/>
              </a:rPr>
              <a:t>Victimologists</a:t>
            </a:r>
            <a:r>
              <a:rPr altLang="en-US" sz="2400" dirty="0">
                <a:latin typeface="Arial" pitchFamily="34" charset="0"/>
                <a:cs typeface="Arial" pitchFamily="34" charset="0"/>
              </a:rPr>
              <a:t> study</a:t>
            </a:r>
          </a:p>
          <a:p>
            <a:pPr eaLnBrk="1" hangingPunct="1">
              <a:spcBef>
                <a:spcPts val="624"/>
              </a:spcBef>
              <a:buSzTx/>
              <a:defRPr/>
            </a:pPr>
            <a:r>
              <a:rPr altLang="en-US" sz="2000" b="1" dirty="0">
                <a:latin typeface="Arial" pitchFamily="34" charset="0"/>
                <a:cs typeface="Arial" pitchFamily="34" charset="0"/>
              </a:rPr>
              <a:t>Raw numbers</a:t>
            </a:r>
            <a:endParaRPr altLang="en-US" sz="2000" dirty="0">
              <a:latin typeface="Arial" pitchFamily="34" charset="0"/>
              <a:cs typeface="Arial" pitchFamily="34" charset="0"/>
            </a:endParaRPr>
          </a:p>
          <a:p>
            <a:pPr eaLnBrk="1" hangingPunct="1">
              <a:spcBef>
                <a:spcPts val="624"/>
              </a:spcBef>
              <a:buSzTx/>
              <a:defRPr/>
            </a:pPr>
            <a:r>
              <a:rPr altLang="en-US" sz="2000" b="1" dirty="0">
                <a:latin typeface="Arial" pitchFamily="34" charset="0"/>
                <a:cs typeface="Arial" pitchFamily="34" charset="0"/>
              </a:rPr>
              <a:t>Rates </a:t>
            </a:r>
            <a:r>
              <a:rPr altLang="en-US" sz="2000" dirty="0">
                <a:latin typeface="Arial" pitchFamily="34" charset="0"/>
                <a:cs typeface="Arial" pitchFamily="34" charset="0"/>
              </a:rPr>
              <a:t>to compare the frequency of crime in populations of unequal size</a:t>
            </a:r>
          </a:p>
          <a:p>
            <a:pPr marL="0" lvl="1" indent="0" eaLnBrk="1" hangingPunct="1">
              <a:spcBef>
                <a:spcPts val="624"/>
              </a:spcBef>
              <a:buFont typeface="Arial" pitchFamily="34" charset="0"/>
              <a:buNone/>
              <a:defRPr/>
            </a:pPr>
            <a:r>
              <a:rPr altLang="en-US" dirty="0">
                <a:latin typeface="Arial" pitchFamily="34" charset="0"/>
                <a:cs typeface="Arial" pitchFamily="34" charset="0"/>
              </a:rPr>
              <a:t>Victimization rates</a:t>
            </a:r>
          </a:p>
          <a:p>
            <a:pPr marL="342900" lvl="1" indent="-342900" eaLnBrk="1" hangingPunct="1">
              <a:spcBef>
                <a:spcPts val="624"/>
              </a:spcBef>
              <a:buFont typeface="Arial" pitchFamily="34" charset="0"/>
              <a:buChar char="•"/>
              <a:defRPr/>
            </a:pPr>
            <a:r>
              <a:rPr altLang="en-US" sz="2000" dirty="0">
                <a:latin typeface="Arial" pitchFamily="34" charset="0"/>
                <a:cs typeface="Arial" pitchFamily="34" charset="0"/>
              </a:rPr>
              <a:t>Must be viewed in context or they imply that being targeted is commonplace</a:t>
            </a:r>
          </a:p>
          <a:p>
            <a:pPr marL="342900" lvl="1" indent="-342900" eaLnBrk="1" hangingPunct="1">
              <a:spcBef>
                <a:spcPts val="624"/>
              </a:spcBef>
              <a:buFont typeface="Arial" pitchFamily="34" charset="0"/>
              <a:buChar char="•"/>
              <a:defRPr/>
            </a:pPr>
            <a:r>
              <a:rPr altLang="en-US" sz="2000" dirty="0">
                <a:latin typeface="Arial" pitchFamily="34" charset="0"/>
                <a:cs typeface="Arial" pitchFamily="34" charset="0"/>
              </a:rPr>
              <a:t>Ignore the fact that most Americans go unscathed each year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2"/>
          <p:cNvSpPr>
            <a:spLocks noGrp="1" noRot="1"/>
          </p:cNvSpPr>
          <p:nvPr>
            <p:ph type="title"/>
          </p:nvPr>
        </p:nvSpPr>
        <p:spPr>
          <a:xfrm>
            <a:off x="228600" y="26988"/>
            <a:ext cx="8686800" cy="1039812"/>
          </a:xfrm>
        </p:spPr>
        <p:txBody>
          <a:bodyPr>
            <a:normAutofit fontScale="90000"/>
          </a:bodyPr>
          <a:lstStyle/>
          <a:p>
            <a:pPr eaLnBrk="1" hangingPunct="1">
              <a:buClr>
                <a:srgbClr val="5ECCF3"/>
              </a:buClr>
              <a:defRPr/>
            </a:pPr>
            <a:r>
              <a:rPr lang="en-US" altLang="en-US" dirty="0">
                <a:latin typeface="Arial" pitchFamily="34" charset="0"/>
                <a:cs typeface="Arial" pitchFamily="34" charset="0"/>
              </a:rPr>
              <a:t>Tapping into the </a:t>
            </a:r>
            <a:r>
              <a:rPr lang="en-US" altLang="en-US" i="1" dirty="0">
                <a:latin typeface="Arial" pitchFamily="34" charset="0"/>
                <a:cs typeface="Arial" pitchFamily="34" charset="0"/>
              </a:rPr>
              <a:t>UCR</a:t>
            </a:r>
            <a:r>
              <a:rPr lang="en-US" altLang="en-US" dirty="0">
                <a:latin typeface="Arial" pitchFamily="34" charset="0"/>
                <a:cs typeface="Arial" pitchFamily="34" charset="0"/>
              </a:rPr>
              <a:t> and the </a:t>
            </a:r>
            <a:r>
              <a:rPr lang="en-US" altLang="en-US" i="1" dirty="0">
                <a:latin typeface="Arial" pitchFamily="34" charset="0"/>
                <a:cs typeface="Arial" pitchFamily="34" charset="0"/>
              </a:rPr>
              <a:t>NCVS</a:t>
            </a:r>
            <a:r>
              <a:rPr lang="en-US" altLang="en-US" dirty="0">
                <a:latin typeface="Arial" pitchFamily="34" charset="0"/>
                <a:cs typeface="Arial" pitchFamily="34" charset="0"/>
              </a:rPr>
              <a:t> to</a:t>
            </a:r>
            <a:r>
              <a:rPr lang="en-US" altLang="en-US" baseline="0" dirty="0">
                <a:latin typeface="Arial" pitchFamily="34" charset="0"/>
                <a:cs typeface="Arial" pitchFamily="34" charset="0"/>
              </a:rPr>
              <a:t> </a:t>
            </a:r>
            <a:r>
              <a:rPr lang="en-US" altLang="en-US" dirty="0">
                <a:latin typeface="Arial" pitchFamily="34" charset="0"/>
                <a:cs typeface="Arial" pitchFamily="34" charset="0"/>
              </a:rPr>
              <a:t>Fill in the Details of the Big Picture</a:t>
            </a:r>
          </a:p>
        </p:txBody>
      </p:sp>
      <p:sp>
        <p:nvSpPr>
          <p:cNvPr id="43010" name="Content Placeholder 2"/>
          <p:cNvSpPr>
            <a:spLocks noGrp="1" noRot="1" noChangeArrowheads="1"/>
          </p:cNvSpPr>
          <p:nvPr>
            <p:ph idx="1"/>
          </p:nvPr>
        </p:nvSpPr>
        <p:spPr/>
        <p:txBody>
          <a:bodyPr/>
          <a:lstStyle/>
          <a:p>
            <a:pPr marL="0" indent="0" eaLnBrk="1" hangingPunct="1">
              <a:spcBef>
                <a:spcPct val="0"/>
              </a:spcBef>
              <a:buSzTx/>
              <a:buFont typeface="Arial" pitchFamily="34" charset="0"/>
              <a:buNone/>
              <a:defRPr/>
            </a:pPr>
            <a:r>
              <a:rPr altLang="en-US" sz="2400" dirty="0">
                <a:latin typeface="Arial" pitchFamily="34" charset="0"/>
                <a:cs typeface="Arial" pitchFamily="34" charset="0"/>
              </a:rPr>
              <a:t>Property crimes</a:t>
            </a:r>
          </a:p>
          <a:p>
            <a:pPr eaLnBrk="1" hangingPunct="1">
              <a:spcBef>
                <a:spcPct val="0"/>
              </a:spcBef>
              <a:buSzTx/>
              <a:buFont typeface="Arial"/>
              <a:buChar char="•"/>
              <a:defRPr/>
            </a:pPr>
            <a:r>
              <a:rPr altLang="en-US" sz="2200" dirty="0">
                <a:latin typeface="Arial" pitchFamily="34" charset="0"/>
                <a:cs typeface="Arial" pitchFamily="34" charset="0"/>
              </a:rPr>
              <a:t>Are more common than violent crimes</a:t>
            </a:r>
          </a:p>
          <a:p>
            <a:pPr eaLnBrk="1" hangingPunct="1">
              <a:spcBef>
                <a:spcPct val="0"/>
              </a:spcBef>
              <a:buSzTx/>
              <a:buFont typeface="Arial"/>
              <a:buChar char="•"/>
              <a:defRPr/>
            </a:pPr>
            <a:r>
              <a:rPr altLang="en-US" sz="2200" dirty="0">
                <a:latin typeface="Arial" pitchFamily="34" charset="0"/>
                <a:cs typeface="Arial" pitchFamily="34" charset="0"/>
              </a:rPr>
              <a:t>Tend to occur in the following frequency:</a:t>
            </a:r>
          </a:p>
          <a:p>
            <a:pPr marL="1371600" lvl="1" eaLnBrk="1" hangingPunct="1">
              <a:spcBef>
                <a:spcPct val="0"/>
              </a:spcBef>
              <a:defRPr/>
            </a:pPr>
            <a:r>
              <a:rPr altLang="en-US" sz="1800" dirty="0">
                <a:latin typeface="Arial" pitchFamily="34" charset="0"/>
                <a:cs typeface="Arial" pitchFamily="34" charset="0"/>
              </a:rPr>
              <a:t>Larceny, mostly petty</a:t>
            </a:r>
          </a:p>
          <a:p>
            <a:pPr marL="1371600" lvl="1" eaLnBrk="1" hangingPunct="1">
              <a:spcBef>
                <a:spcPct val="0"/>
              </a:spcBef>
              <a:defRPr/>
            </a:pPr>
            <a:r>
              <a:rPr altLang="en-US" sz="1800" dirty="0">
                <a:latin typeface="Arial" pitchFamily="34" charset="0"/>
                <a:cs typeface="Arial" pitchFamily="34" charset="0"/>
              </a:rPr>
              <a:t>Burglary</a:t>
            </a:r>
          </a:p>
          <a:p>
            <a:pPr marL="1371600" lvl="1" eaLnBrk="1" hangingPunct="1">
              <a:spcBef>
                <a:spcPct val="0"/>
              </a:spcBef>
              <a:defRPr/>
            </a:pPr>
            <a:r>
              <a:rPr altLang="en-US" sz="1800" dirty="0">
                <a:latin typeface="Arial" pitchFamily="34" charset="0"/>
                <a:cs typeface="Arial" pitchFamily="34" charset="0"/>
              </a:rPr>
              <a:t>Motor vehicle theft</a:t>
            </a:r>
          </a:p>
          <a:p>
            <a:pPr marL="0" lvl="1" indent="0" eaLnBrk="1" hangingPunct="1">
              <a:spcBef>
                <a:spcPct val="0"/>
              </a:spcBef>
              <a:buFont typeface="Arial" pitchFamily="34" charset="0"/>
              <a:buNone/>
              <a:defRPr/>
            </a:pPr>
            <a:r>
              <a:rPr altLang="en-US" dirty="0">
                <a:latin typeface="Arial" pitchFamily="34" charset="0"/>
                <a:cs typeface="Arial" pitchFamily="34" charset="0"/>
              </a:rPr>
              <a:t>Violent crimes</a:t>
            </a:r>
          </a:p>
          <a:p>
            <a:pPr eaLnBrk="1" hangingPunct="1">
              <a:defRPr/>
            </a:pPr>
            <a:r>
              <a:rPr altLang="en-US" sz="2200" dirty="0">
                <a:latin typeface="Arial" pitchFamily="34" charset="0"/>
                <a:cs typeface="Arial" pitchFamily="34" charset="0"/>
              </a:rPr>
              <a:t>Tend to occur in the following frequency:</a:t>
            </a:r>
          </a:p>
          <a:p>
            <a:pPr lvl="2" eaLnBrk="1" hangingPunct="1">
              <a:buFont typeface="Calibri" panose="020F0502020204030204" pitchFamily="34" charset="0"/>
              <a:buChar char="―"/>
              <a:defRPr/>
            </a:pPr>
            <a:r>
              <a:rPr altLang="en-US" sz="1800" dirty="0">
                <a:latin typeface="Arial" pitchFamily="34" charset="0"/>
                <a:cs typeface="Arial" pitchFamily="34" charset="0"/>
              </a:rPr>
              <a:t>Simple assaults (punching, kicking, shoving, slapping)</a:t>
            </a:r>
          </a:p>
          <a:p>
            <a:pPr lvl="2" eaLnBrk="1" hangingPunct="1">
              <a:buFont typeface="Calibri" panose="020F0502020204030204" pitchFamily="34" charset="0"/>
              <a:buChar char="―"/>
              <a:defRPr/>
            </a:pPr>
            <a:r>
              <a:rPr altLang="en-US" sz="1800" dirty="0">
                <a:latin typeface="Arial" pitchFamily="34" charset="0"/>
                <a:cs typeface="Arial" pitchFamily="34" charset="0"/>
              </a:rPr>
              <a:t>Aggravated assaults (shootings, stabbings)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2"/>
          <p:cNvSpPr>
            <a:spLocks noGrp="1" noRot="1" noChangeArrowheads="1"/>
          </p:cNvSpPr>
          <p:nvPr>
            <p:ph type="title"/>
          </p:nvPr>
        </p:nvSpPr>
        <p:spPr>
          <a:xfrm>
            <a:off x="117537" y="138989"/>
            <a:ext cx="8835902" cy="1004011"/>
          </a:xfrm>
        </p:spPr>
        <p:txBody>
          <a:bodyPr>
            <a:normAutofit fontScale="90000"/>
          </a:bodyPr>
          <a:lstStyle/>
          <a:p>
            <a:pPr eaLnBrk="1" hangingPunct="1">
              <a:defRPr/>
            </a:pPr>
            <a:r>
              <a:rPr lang="en-US" altLang="en-US" dirty="0">
                <a:latin typeface="Arial" pitchFamily="34" charset="0"/>
                <a:ea typeface="MS PGothic" panose="020B0600070205080204" pitchFamily="34" charset="-128"/>
                <a:cs typeface="Arial" pitchFamily="34" charset="0"/>
              </a:rPr>
              <a:t>Table 3.1 Estimated Nationwide Victimization Rates from the UCR, 2016</a:t>
            </a:r>
          </a:p>
        </p:txBody>
      </p:sp>
      <p:graphicFrame>
        <p:nvGraphicFramePr>
          <p:cNvPr id="9" name="Table Placeholder 8"/>
          <p:cNvGraphicFramePr>
            <a:graphicFrameLocks noGrp="1"/>
          </p:cNvGraphicFramePr>
          <p:nvPr>
            <p:ph type="tbl" sz="quarter" idx="12"/>
            <p:extLst>
              <p:ext uri="{D42A27DB-BD31-4B8C-83A1-F6EECF244321}">
                <p14:modId xmlns:p14="http://schemas.microsoft.com/office/powerpoint/2010/main" val="1440348143"/>
              </p:ext>
            </p:extLst>
          </p:nvPr>
        </p:nvGraphicFramePr>
        <p:xfrm>
          <a:off x="246738" y="1219200"/>
          <a:ext cx="8610600" cy="4577080"/>
        </p:xfrm>
        <a:graphic>
          <a:graphicData uri="http://schemas.openxmlformats.org/drawingml/2006/table">
            <a:tbl>
              <a:tblPr firstRow="1" bandRow="1">
                <a:tableStyleId>{5940675A-B579-460E-94D1-54222C63F5DA}</a:tableStyleId>
              </a:tblPr>
              <a:tblGrid>
                <a:gridCol w="1429662">
                  <a:extLst>
                    <a:ext uri="{9D8B030D-6E8A-4147-A177-3AD203B41FA5}">
                      <a16:colId xmlns:a16="http://schemas.microsoft.com/office/drawing/2014/main" val="20000"/>
                    </a:ext>
                  </a:extLst>
                </a:gridCol>
                <a:gridCol w="4894938">
                  <a:extLst>
                    <a:ext uri="{9D8B030D-6E8A-4147-A177-3AD203B41FA5}">
                      <a16:colId xmlns:a16="http://schemas.microsoft.com/office/drawing/2014/main" val="20001"/>
                    </a:ext>
                  </a:extLst>
                </a:gridCol>
                <a:gridCol w="990600">
                  <a:extLst>
                    <a:ext uri="{9D8B030D-6E8A-4147-A177-3AD203B41FA5}">
                      <a16:colId xmlns:a16="http://schemas.microsoft.com/office/drawing/2014/main" val="20002"/>
                    </a:ext>
                  </a:extLst>
                </a:gridCol>
                <a:gridCol w="1295400">
                  <a:extLst>
                    <a:ext uri="{9D8B030D-6E8A-4147-A177-3AD203B41FA5}">
                      <a16:colId xmlns:a16="http://schemas.microsoft.com/office/drawing/2014/main" val="20003"/>
                    </a:ext>
                  </a:extLst>
                </a:gridCol>
              </a:tblGrid>
              <a:tr h="248920">
                <a:tc>
                  <a:txBody>
                    <a:bodyPr/>
                    <a:lstStyle/>
                    <a:p>
                      <a:pPr algn="ctr" fontAlgn="b"/>
                      <a:r>
                        <a:rPr lang="en-US" sz="1000" b="1" i="0" u="none" strike="noStrike" kern="1200" baseline="0" dirty="0">
                          <a:solidFill>
                            <a:schemeClr val="tx1"/>
                          </a:solidFill>
                          <a:latin typeface="Arial" pitchFamily="34" charset="0"/>
                          <a:ea typeface="+mn-ea"/>
                          <a:cs typeface="Arial" pitchFamily="34" charset="0"/>
                        </a:rPr>
                        <a:t>Crime</a:t>
                      </a:r>
                      <a:endParaRPr lang="en-US" sz="1000" b="1" i="0" u="none" strike="noStrike" dirty="0">
                        <a:solidFill>
                          <a:srgbClr val="000000"/>
                        </a:solidFill>
                        <a:effectLst/>
                        <a:latin typeface="Arial" pitchFamily="34" charset="0"/>
                        <a:cs typeface="Arial" pitchFamily="34" charset="0"/>
                      </a:endParaRPr>
                    </a:p>
                  </a:txBody>
                  <a:tcPr anchor="ctr"/>
                </a:tc>
                <a:tc>
                  <a:txBody>
                    <a:bodyPr/>
                    <a:lstStyle/>
                    <a:p>
                      <a:pPr algn="ctr"/>
                      <a:r>
                        <a:rPr lang="en-US" sz="1000" b="1" i="0" u="none" strike="noStrike" kern="1200" baseline="0" dirty="0">
                          <a:solidFill>
                            <a:schemeClr val="tx1"/>
                          </a:solidFill>
                          <a:latin typeface="Arial" pitchFamily="34" charset="0"/>
                          <a:ea typeface="+mn-ea"/>
                          <a:cs typeface="Arial" pitchFamily="34" charset="0"/>
                        </a:rPr>
                        <a:t>Definition</a:t>
                      </a:r>
                      <a:endParaRPr lang="ba-RU" sz="1000" b="1" dirty="0">
                        <a:latin typeface="Arial" pitchFamily="34" charset="0"/>
                        <a:cs typeface="Arial" pitchFamily="34" charset="0"/>
                      </a:endParaRPr>
                    </a:p>
                  </a:txBody>
                  <a:tcPr anchor="ctr"/>
                </a:tc>
                <a:tc>
                  <a:txBody>
                    <a:bodyPr/>
                    <a:lstStyle/>
                    <a:p>
                      <a:pPr algn="ctr"/>
                      <a:r>
                        <a:rPr lang="en-US" sz="1000" b="1" i="0" u="none" strike="noStrike" kern="1200" baseline="0" dirty="0">
                          <a:solidFill>
                            <a:schemeClr val="tx1"/>
                          </a:solidFill>
                          <a:latin typeface="Arial" pitchFamily="34" charset="0"/>
                          <a:ea typeface="+mn-ea"/>
                          <a:cs typeface="Arial" pitchFamily="34" charset="0"/>
                        </a:rPr>
                        <a:t>Incidents</a:t>
                      </a:r>
                      <a:endParaRPr lang="ba-RU" sz="1000" b="1" dirty="0">
                        <a:latin typeface="Arial" pitchFamily="34" charset="0"/>
                        <a:cs typeface="Arial" pitchFamily="34" charset="0"/>
                      </a:endParaRPr>
                    </a:p>
                  </a:txBody>
                  <a:tcPr anchor="ctr"/>
                </a:tc>
                <a:tc>
                  <a:txBody>
                    <a:bodyPr/>
                    <a:lstStyle/>
                    <a:p>
                      <a:pPr algn="ctr"/>
                      <a:r>
                        <a:rPr lang="en-US" sz="1000" b="1" i="0" u="none" strike="noStrike" kern="1200" baseline="0" dirty="0">
                          <a:solidFill>
                            <a:schemeClr val="tx1"/>
                          </a:solidFill>
                          <a:latin typeface="Arial" pitchFamily="34" charset="0"/>
                          <a:ea typeface="+mn-ea"/>
                          <a:cs typeface="Arial" pitchFamily="34" charset="0"/>
                        </a:rPr>
                        <a:t>Rate (per 100,000)</a:t>
                      </a:r>
                      <a:endParaRPr lang="ba-RU" sz="1000" b="1" dirty="0">
                        <a:latin typeface="Arial" pitchFamily="34" charset="0"/>
                        <a:cs typeface="Arial" pitchFamily="34" charset="0"/>
                      </a:endParaRPr>
                    </a:p>
                  </a:txBody>
                  <a:tcPr anchor="ctr"/>
                </a:tc>
                <a:extLst>
                  <a:ext uri="{0D108BD9-81ED-4DB2-BD59-A6C34878D82A}">
                    <a16:rowId xmlns:a16="http://schemas.microsoft.com/office/drawing/2014/main" val="10000"/>
                  </a:ext>
                </a:extLst>
              </a:tr>
              <a:tr h="228600">
                <a:tc gridSpan="4">
                  <a:txBody>
                    <a:bodyPr/>
                    <a:lstStyle/>
                    <a:p>
                      <a:pPr algn="l"/>
                      <a:r>
                        <a:rPr lang="en-US" sz="1000" b="1" kern="1200" dirty="0">
                          <a:solidFill>
                            <a:schemeClr val="tx1"/>
                          </a:solidFill>
                          <a:latin typeface="Arial" pitchFamily="34" charset="0"/>
                          <a:ea typeface="+mn-ea"/>
                          <a:cs typeface="Arial" pitchFamily="34" charset="0"/>
                        </a:rPr>
                        <a:t>FBI’s UCR</a:t>
                      </a:r>
                      <a:endParaRPr lang="ba-RU" sz="1000" b="1" kern="1200" dirty="0">
                        <a:solidFill>
                          <a:schemeClr val="tx1"/>
                        </a:solidFill>
                        <a:latin typeface="Arial" pitchFamily="34" charset="0"/>
                        <a:ea typeface="+mn-ea"/>
                        <a:cs typeface="Arial" pitchFamily="34" charset="0"/>
                      </a:endParaRPr>
                    </a:p>
                  </a:txBody>
                  <a:tcPr/>
                </a:tc>
                <a:tc hMerge="1">
                  <a:txBody>
                    <a:bodyPr/>
                    <a:lstStyle/>
                    <a:p>
                      <a:pPr algn="l"/>
                      <a:endParaRPr lang="ba-RU" sz="1000" kern="1200" dirty="0">
                        <a:solidFill>
                          <a:schemeClr val="tx1"/>
                        </a:solidFill>
                        <a:latin typeface="Arial" pitchFamily="34" charset="0"/>
                        <a:ea typeface="+mn-ea"/>
                        <a:cs typeface="Arial" pitchFamily="34" charset="0"/>
                      </a:endParaRPr>
                    </a:p>
                  </a:txBody>
                  <a:tcPr/>
                </a:tc>
                <a:tc hMerge="1">
                  <a:txBody>
                    <a:bodyPr/>
                    <a:lstStyle/>
                    <a:p>
                      <a:pPr algn="l"/>
                      <a:endParaRPr lang="ba-RU" sz="1000" kern="1200" dirty="0">
                        <a:solidFill>
                          <a:schemeClr val="tx1"/>
                        </a:solidFill>
                        <a:latin typeface="Arial" pitchFamily="34" charset="0"/>
                        <a:ea typeface="+mn-ea"/>
                        <a:cs typeface="Arial" pitchFamily="34" charset="0"/>
                      </a:endParaRPr>
                    </a:p>
                  </a:txBody>
                  <a:tcPr/>
                </a:tc>
                <a:tc hMerge="1">
                  <a:txBody>
                    <a:bodyPr/>
                    <a:lstStyle/>
                    <a:p>
                      <a:pPr algn="l"/>
                      <a:endParaRPr lang="ba-RU" sz="1000" kern="1200" dirty="0">
                        <a:solidFill>
                          <a:schemeClr val="tx1"/>
                        </a:solidFill>
                        <a:latin typeface="Arial" pitchFamily="34" charset="0"/>
                        <a:ea typeface="+mn-ea"/>
                        <a:cs typeface="Arial" pitchFamily="34" charset="0"/>
                      </a:endParaRPr>
                    </a:p>
                  </a:txBody>
                  <a:tcPr/>
                </a:tc>
                <a:extLst>
                  <a:ext uri="{0D108BD9-81ED-4DB2-BD59-A6C34878D82A}">
                    <a16:rowId xmlns:a16="http://schemas.microsoft.com/office/drawing/2014/main" val="10001"/>
                  </a:ext>
                </a:extLst>
              </a:tr>
              <a:tr h="152400">
                <a:tc>
                  <a:txBody>
                    <a:bodyPr/>
                    <a:lstStyle/>
                    <a:p>
                      <a:pPr algn="l"/>
                      <a:r>
                        <a:rPr lang="en-US" sz="1000" kern="1200" dirty="0">
                          <a:solidFill>
                            <a:schemeClr val="tx1"/>
                          </a:solidFill>
                          <a:latin typeface="Arial" pitchFamily="34" charset="0"/>
                          <a:ea typeface="+mn-ea"/>
                          <a:cs typeface="Arial" pitchFamily="34" charset="0"/>
                        </a:rPr>
                        <a:t>Murder</a:t>
                      </a:r>
                      <a:endParaRPr lang="ba-RU" sz="1000" kern="1200" dirty="0">
                        <a:solidFill>
                          <a:schemeClr val="tx1"/>
                        </a:solidFill>
                        <a:latin typeface="Arial" pitchFamily="34" charset="0"/>
                        <a:ea typeface="+mn-ea"/>
                        <a:cs typeface="Arial" pitchFamily="34" charset="0"/>
                      </a:endParaRPr>
                    </a:p>
                  </a:txBody>
                  <a:tcPr/>
                </a:tc>
                <a:tc>
                  <a:txBody>
                    <a:bodyPr/>
                    <a:lstStyle/>
                    <a:p>
                      <a:pPr algn="l"/>
                      <a:r>
                        <a:rPr lang="en-US" sz="1000" kern="1200" dirty="0">
                          <a:solidFill>
                            <a:schemeClr val="tx1"/>
                          </a:solidFill>
                          <a:latin typeface="Arial" pitchFamily="34" charset="0"/>
                          <a:ea typeface="+mn-ea"/>
                          <a:cs typeface="Arial" pitchFamily="34" charset="0"/>
                        </a:rPr>
                        <a:t>The willful (</a:t>
                      </a:r>
                      <a:r>
                        <a:rPr lang="en-US" sz="1000" kern="1200" dirty="0" err="1">
                          <a:solidFill>
                            <a:schemeClr val="tx1"/>
                          </a:solidFill>
                          <a:latin typeface="Arial" pitchFamily="34" charset="0"/>
                          <a:ea typeface="+mn-ea"/>
                          <a:cs typeface="Arial" pitchFamily="34" charset="0"/>
                        </a:rPr>
                        <a:t>nonnegligent</a:t>
                      </a:r>
                      <a:r>
                        <a:rPr lang="en-US" sz="1000" kern="1200" dirty="0">
                          <a:solidFill>
                            <a:schemeClr val="tx1"/>
                          </a:solidFill>
                          <a:latin typeface="Arial" pitchFamily="34" charset="0"/>
                          <a:ea typeface="+mn-ea"/>
                          <a:cs typeface="Arial" pitchFamily="34" charset="0"/>
                        </a:rPr>
                        <a:t>) killing of one human being by another;</a:t>
                      </a:r>
                      <a:r>
                        <a:rPr lang="en-US" sz="1000" kern="1200" baseline="0" dirty="0">
                          <a:solidFill>
                            <a:schemeClr val="tx1"/>
                          </a:solidFill>
                          <a:latin typeface="Arial" pitchFamily="34" charset="0"/>
                          <a:ea typeface="+mn-ea"/>
                          <a:cs typeface="Arial" pitchFamily="34" charset="0"/>
                        </a:rPr>
                        <a:t> </a:t>
                      </a:r>
                      <a:r>
                        <a:rPr lang="en-US" sz="1000" kern="1200" dirty="0">
                          <a:solidFill>
                            <a:schemeClr val="tx1"/>
                          </a:solidFill>
                          <a:latin typeface="Arial" pitchFamily="34" charset="0"/>
                          <a:ea typeface="+mn-ea"/>
                          <a:cs typeface="Arial" pitchFamily="34" charset="0"/>
                        </a:rPr>
                        <a:t>includes manslaughter and deaths due to recklessness; excludes</a:t>
                      </a:r>
                      <a:r>
                        <a:rPr lang="en-US" sz="1000" kern="1200" baseline="0" dirty="0">
                          <a:solidFill>
                            <a:schemeClr val="tx1"/>
                          </a:solidFill>
                          <a:latin typeface="Arial" pitchFamily="34" charset="0"/>
                          <a:ea typeface="+mn-ea"/>
                          <a:cs typeface="Arial" pitchFamily="34" charset="0"/>
                        </a:rPr>
                        <a:t> </a:t>
                      </a:r>
                      <a:r>
                        <a:rPr lang="en-US" sz="1000" kern="1200" dirty="0">
                          <a:solidFill>
                            <a:schemeClr val="tx1"/>
                          </a:solidFill>
                          <a:latin typeface="Arial" pitchFamily="34" charset="0"/>
                          <a:ea typeface="+mn-ea"/>
                          <a:cs typeface="Arial" pitchFamily="34" charset="0"/>
                        </a:rPr>
                        <a:t>deaths due to accidents, suicides, and justifiable homicides.</a:t>
                      </a:r>
                      <a:endParaRPr lang="ba-RU" sz="1000" kern="1200" dirty="0">
                        <a:solidFill>
                          <a:schemeClr val="tx1"/>
                        </a:solidFill>
                        <a:latin typeface="Arial" pitchFamily="34" charset="0"/>
                        <a:ea typeface="+mn-ea"/>
                        <a:cs typeface="Arial" pitchFamily="34" charset="0"/>
                      </a:endParaRPr>
                    </a:p>
                  </a:txBody>
                  <a:tcPr/>
                </a:tc>
                <a:tc>
                  <a:txBody>
                    <a:bodyPr/>
                    <a:lstStyle/>
                    <a:p>
                      <a:pPr marL="0" algn="l" defTabSz="914400" rtl="0" eaLnBrk="1" latinLnBrk="0" hangingPunct="1"/>
                      <a:r>
                        <a:rPr lang="ba-RU" sz="1000" kern="1200" dirty="0">
                          <a:solidFill>
                            <a:schemeClr val="tx1"/>
                          </a:solidFill>
                          <a:latin typeface="Arial" pitchFamily="34" charset="0"/>
                          <a:ea typeface="+mn-ea"/>
                          <a:cs typeface="Arial" pitchFamily="34" charset="0"/>
                        </a:rPr>
                        <a:t>17,250</a:t>
                      </a:r>
                    </a:p>
                  </a:txBody>
                  <a:tcPr/>
                </a:tc>
                <a:tc>
                  <a:txBody>
                    <a:bodyPr/>
                    <a:lstStyle/>
                    <a:p>
                      <a:pPr marL="0" algn="l" defTabSz="914400" rtl="0" eaLnBrk="1" latinLnBrk="0" hangingPunct="1"/>
                      <a:r>
                        <a:rPr lang="ba-RU" sz="1000" kern="1200" dirty="0">
                          <a:solidFill>
                            <a:schemeClr val="tx1"/>
                          </a:solidFill>
                          <a:latin typeface="Arial" pitchFamily="34" charset="0"/>
                          <a:ea typeface="+mn-ea"/>
                          <a:cs typeface="Arial" pitchFamily="34" charset="0"/>
                        </a:rPr>
                        <a:t>5.3</a:t>
                      </a:r>
                    </a:p>
                  </a:txBody>
                  <a:tcPr/>
                </a:tc>
                <a:extLst>
                  <a:ext uri="{0D108BD9-81ED-4DB2-BD59-A6C34878D82A}">
                    <a16:rowId xmlns:a16="http://schemas.microsoft.com/office/drawing/2014/main" val="10002"/>
                  </a:ext>
                </a:extLst>
              </a:tr>
              <a:tr h="370840">
                <a:tc>
                  <a:txBody>
                    <a:bodyPr/>
                    <a:lstStyle/>
                    <a:p>
                      <a:pPr marL="0" algn="l" defTabSz="914400" rtl="0" eaLnBrk="1" latinLnBrk="0" hangingPunct="1"/>
                      <a:r>
                        <a:rPr lang="en-US" sz="1000" kern="1200" dirty="0">
                          <a:solidFill>
                            <a:schemeClr val="tx1"/>
                          </a:solidFill>
                          <a:latin typeface="Arial" pitchFamily="34" charset="0"/>
                          <a:ea typeface="+mn-ea"/>
                          <a:cs typeface="Arial" pitchFamily="34" charset="0"/>
                        </a:rPr>
                        <a:t>Rape</a:t>
                      </a:r>
                      <a:endParaRPr lang="ba-RU" sz="1000" kern="1200" dirty="0">
                        <a:solidFill>
                          <a:schemeClr val="tx1"/>
                        </a:solidFill>
                        <a:latin typeface="Arial" pitchFamily="34" charset="0"/>
                        <a:ea typeface="+mn-ea"/>
                        <a:cs typeface="Arial" pitchFamily="34" charset="0"/>
                      </a:endParaRPr>
                    </a:p>
                  </a:txBody>
                  <a:tcPr/>
                </a:tc>
                <a:tc>
                  <a:txBody>
                    <a:bodyPr/>
                    <a:lstStyle/>
                    <a:p>
                      <a:pPr algn="l"/>
                      <a:r>
                        <a:rPr lang="en-US" sz="1000" kern="1200" dirty="0">
                          <a:solidFill>
                            <a:schemeClr val="tx1"/>
                          </a:solidFill>
                          <a:latin typeface="Arial" pitchFamily="34" charset="0"/>
                          <a:ea typeface="+mn-ea"/>
                          <a:cs typeface="Arial" pitchFamily="34" charset="0"/>
                        </a:rPr>
                        <a:t>Penetration, no matter how slight, of the vagina or anus with any</a:t>
                      </a:r>
                      <a:r>
                        <a:rPr lang="en-US" sz="1000" kern="1200" baseline="0" dirty="0">
                          <a:solidFill>
                            <a:schemeClr val="tx1"/>
                          </a:solidFill>
                          <a:latin typeface="Arial" pitchFamily="34" charset="0"/>
                          <a:ea typeface="+mn-ea"/>
                          <a:cs typeface="Arial" pitchFamily="34" charset="0"/>
                        </a:rPr>
                        <a:t> </a:t>
                      </a:r>
                      <a:r>
                        <a:rPr lang="en-US" sz="1000" kern="1200" dirty="0">
                          <a:solidFill>
                            <a:schemeClr val="tx1"/>
                          </a:solidFill>
                          <a:latin typeface="Arial" pitchFamily="34" charset="0"/>
                          <a:ea typeface="+mn-ea"/>
                          <a:cs typeface="Arial" pitchFamily="34" charset="0"/>
                        </a:rPr>
                        <a:t>body part or object, or oral penetration by a sex organ of another</a:t>
                      </a:r>
                      <a:r>
                        <a:rPr lang="en-US" sz="1000" kern="1200" baseline="0" dirty="0">
                          <a:solidFill>
                            <a:schemeClr val="tx1"/>
                          </a:solidFill>
                          <a:latin typeface="Arial" pitchFamily="34" charset="0"/>
                          <a:ea typeface="+mn-ea"/>
                          <a:cs typeface="Arial" pitchFamily="34" charset="0"/>
                        </a:rPr>
                        <a:t> </a:t>
                      </a:r>
                      <a:r>
                        <a:rPr lang="en-US" sz="1000" kern="1200" dirty="0">
                          <a:solidFill>
                            <a:schemeClr val="tx1"/>
                          </a:solidFill>
                          <a:latin typeface="Arial" pitchFamily="34" charset="0"/>
                          <a:ea typeface="+mn-ea"/>
                          <a:cs typeface="Arial" pitchFamily="34" charset="0"/>
                        </a:rPr>
                        <a:t>person, without the consent of the victim; includes attempts.</a:t>
                      </a:r>
                      <a:endParaRPr lang="ba-RU" sz="1000" kern="1200" dirty="0">
                        <a:solidFill>
                          <a:schemeClr val="tx1"/>
                        </a:solidFill>
                        <a:latin typeface="Arial" pitchFamily="34" charset="0"/>
                        <a:ea typeface="+mn-ea"/>
                        <a:cs typeface="Arial" pitchFamily="34" charset="0"/>
                      </a:endParaRPr>
                    </a:p>
                  </a:txBody>
                  <a:tcPr/>
                </a:tc>
                <a:tc>
                  <a:txBody>
                    <a:bodyPr/>
                    <a:lstStyle/>
                    <a:p>
                      <a:pPr algn="l"/>
                      <a:r>
                        <a:rPr lang="ba-RU" sz="1000" kern="1200" dirty="0">
                          <a:solidFill>
                            <a:schemeClr val="tx1"/>
                          </a:solidFill>
                          <a:latin typeface="Arial" pitchFamily="34" charset="0"/>
                          <a:ea typeface="+mn-ea"/>
                          <a:cs typeface="Arial" pitchFamily="34" charset="0"/>
                        </a:rPr>
                        <a:t>131,000</a:t>
                      </a:r>
                    </a:p>
                  </a:txBody>
                  <a:tcPr/>
                </a:tc>
                <a:tc>
                  <a:txBody>
                    <a:bodyPr/>
                    <a:lstStyle/>
                    <a:p>
                      <a:pPr algn="l"/>
                      <a:r>
                        <a:rPr lang="ba-RU" sz="1000" kern="1200" dirty="0">
                          <a:solidFill>
                            <a:schemeClr val="tx1"/>
                          </a:solidFill>
                          <a:latin typeface="Arial" pitchFamily="34" charset="0"/>
                          <a:ea typeface="+mn-ea"/>
                          <a:cs typeface="Arial" pitchFamily="34" charset="0"/>
                        </a:rPr>
                        <a:t>40</a:t>
                      </a:r>
                    </a:p>
                  </a:txBody>
                  <a:tcPr/>
                </a:tc>
                <a:extLst>
                  <a:ext uri="{0D108BD9-81ED-4DB2-BD59-A6C34878D82A}">
                    <a16:rowId xmlns:a16="http://schemas.microsoft.com/office/drawing/2014/main" val="10003"/>
                  </a:ext>
                </a:extLst>
              </a:tr>
              <a:tr h="370840">
                <a:tc>
                  <a:txBody>
                    <a:bodyPr/>
                    <a:lstStyle/>
                    <a:p>
                      <a:pPr algn="l"/>
                      <a:r>
                        <a:rPr lang="en-US" sz="1000" kern="1200" dirty="0">
                          <a:solidFill>
                            <a:schemeClr val="tx1"/>
                          </a:solidFill>
                          <a:latin typeface="Arial" pitchFamily="34" charset="0"/>
                          <a:ea typeface="+mn-ea"/>
                          <a:cs typeface="Arial" pitchFamily="34" charset="0"/>
                        </a:rPr>
                        <a:t>Robbery</a:t>
                      </a:r>
                      <a:endParaRPr lang="ba-RU" sz="1000" kern="1200" dirty="0">
                        <a:solidFill>
                          <a:schemeClr val="tx1"/>
                        </a:solidFill>
                        <a:latin typeface="Arial" pitchFamily="34" charset="0"/>
                        <a:ea typeface="+mn-ea"/>
                        <a:cs typeface="Arial" pitchFamily="34" charset="0"/>
                      </a:endParaRPr>
                    </a:p>
                  </a:txBody>
                  <a:tcPr/>
                </a:tc>
                <a:tc>
                  <a:txBody>
                    <a:bodyPr/>
                    <a:lstStyle/>
                    <a:p>
                      <a:pPr algn="l"/>
                      <a:r>
                        <a:rPr lang="en-US" sz="1000" kern="1200" dirty="0">
                          <a:solidFill>
                            <a:schemeClr val="tx1"/>
                          </a:solidFill>
                          <a:latin typeface="Arial" pitchFamily="34" charset="0"/>
                          <a:ea typeface="+mn-ea"/>
                          <a:cs typeface="Arial" pitchFamily="34" charset="0"/>
                        </a:rPr>
                        <a:t>The taking of or attempting to take anything of value from the</a:t>
                      </a:r>
                      <a:r>
                        <a:rPr lang="en-US" sz="1000" kern="1200" baseline="0" dirty="0">
                          <a:solidFill>
                            <a:schemeClr val="tx1"/>
                          </a:solidFill>
                          <a:latin typeface="Arial" pitchFamily="34" charset="0"/>
                          <a:ea typeface="+mn-ea"/>
                          <a:cs typeface="Arial" pitchFamily="34" charset="0"/>
                        </a:rPr>
                        <a:t> </a:t>
                      </a:r>
                      <a:r>
                        <a:rPr lang="en-US" sz="1000" kern="1200" dirty="0">
                          <a:solidFill>
                            <a:schemeClr val="tx1"/>
                          </a:solidFill>
                          <a:latin typeface="Arial" pitchFamily="34" charset="0"/>
                          <a:ea typeface="+mn-ea"/>
                          <a:cs typeface="Arial" pitchFamily="34" charset="0"/>
                        </a:rPr>
                        <a:t>care, custody, or control of a person or persons by force or threat</a:t>
                      </a:r>
                      <a:r>
                        <a:rPr lang="en-US" sz="1000" kern="1200" baseline="0" dirty="0">
                          <a:solidFill>
                            <a:schemeClr val="tx1"/>
                          </a:solidFill>
                          <a:latin typeface="Arial" pitchFamily="34" charset="0"/>
                          <a:ea typeface="+mn-ea"/>
                          <a:cs typeface="Arial" pitchFamily="34" charset="0"/>
                        </a:rPr>
                        <a:t> </a:t>
                      </a:r>
                      <a:r>
                        <a:rPr lang="en-US" sz="1000" kern="1200" dirty="0">
                          <a:solidFill>
                            <a:schemeClr val="tx1"/>
                          </a:solidFill>
                          <a:latin typeface="Arial" pitchFamily="34" charset="0"/>
                          <a:ea typeface="+mn-ea"/>
                          <a:cs typeface="Arial" pitchFamily="34" charset="0"/>
                        </a:rPr>
                        <a:t>of force; includes commercial establishments and </a:t>
                      </a:r>
                      <a:r>
                        <a:rPr lang="en-US" sz="1000" kern="1200" dirty="0" err="1">
                          <a:solidFill>
                            <a:schemeClr val="tx1"/>
                          </a:solidFill>
                          <a:latin typeface="Arial" pitchFamily="34" charset="0"/>
                          <a:ea typeface="+mn-ea"/>
                          <a:cs typeface="Arial" pitchFamily="34" charset="0"/>
                        </a:rPr>
                        <a:t>carjackings</a:t>
                      </a:r>
                      <a:r>
                        <a:rPr lang="en-US" sz="1000" kern="1200" dirty="0">
                          <a:solidFill>
                            <a:schemeClr val="tx1"/>
                          </a:solidFill>
                          <a:latin typeface="Arial" pitchFamily="34" charset="0"/>
                          <a:ea typeface="+mn-ea"/>
                          <a:cs typeface="Arial" pitchFamily="34" charset="0"/>
                        </a:rPr>
                        <a:t>,</a:t>
                      </a:r>
                      <a:r>
                        <a:rPr lang="en-US" sz="1000" kern="1200" baseline="0" dirty="0">
                          <a:solidFill>
                            <a:schemeClr val="tx1"/>
                          </a:solidFill>
                          <a:latin typeface="Arial" pitchFamily="34" charset="0"/>
                          <a:ea typeface="+mn-ea"/>
                          <a:cs typeface="Arial" pitchFamily="34" charset="0"/>
                        </a:rPr>
                        <a:t> </a:t>
                      </a:r>
                      <a:r>
                        <a:rPr lang="en-US" sz="1000" kern="1200" dirty="0">
                          <a:solidFill>
                            <a:schemeClr val="tx1"/>
                          </a:solidFill>
                          <a:latin typeface="Arial" pitchFamily="34" charset="0"/>
                          <a:ea typeface="+mn-ea"/>
                          <a:cs typeface="Arial" pitchFamily="34" charset="0"/>
                        </a:rPr>
                        <a:t>armed and unarmed.</a:t>
                      </a:r>
                      <a:endParaRPr lang="ba-RU" sz="1000" kern="1200" dirty="0">
                        <a:solidFill>
                          <a:schemeClr val="tx1"/>
                        </a:solidFill>
                        <a:latin typeface="Arial" pitchFamily="34" charset="0"/>
                        <a:ea typeface="+mn-ea"/>
                        <a:cs typeface="Arial" pitchFamily="34" charset="0"/>
                      </a:endParaRPr>
                    </a:p>
                  </a:txBody>
                  <a:tcPr/>
                </a:tc>
                <a:tc>
                  <a:txBody>
                    <a:bodyPr/>
                    <a:lstStyle/>
                    <a:p>
                      <a:pPr algn="l"/>
                      <a:r>
                        <a:rPr lang="ba-RU" sz="1000" kern="1200" dirty="0">
                          <a:solidFill>
                            <a:schemeClr val="tx1"/>
                          </a:solidFill>
                          <a:latin typeface="Arial" pitchFamily="34" charset="0"/>
                          <a:ea typeface="+mn-ea"/>
                          <a:cs typeface="Arial" pitchFamily="34" charset="0"/>
                        </a:rPr>
                        <a:t>332,000</a:t>
                      </a:r>
                    </a:p>
                  </a:txBody>
                  <a:tcPr/>
                </a:tc>
                <a:tc>
                  <a:txBody>
                    <a:bodyPr/>
                    <a:lstStyle/>
                    <a:p>
                      <a:pPr algn="l"/>
                      <a:r>
                        <a:rPr lang="ba-RU" sz="1000" kern="1200" dirty="0">
                          <a:solidFill>
                            <a:schemeClr val="tx1"/>
                          </a:solidFill>
                          <a:latin typeface="Arial" pitchFamily="34" charset="0"/>
                          <a:ea typeface="+mn-ea"/>
                          <a:cs typeface="Arial" pitchFamily="34" charset="0"/>
                        </a:rPr>
                        <a:t>103</a:t>
                      </a:r>
                    </a:p>
                  </a:txBody>
                  <a:tcPr/>
                </a:tc>
                <a:extLst>
                  <a:ext uri="{0D108BD9-81ED-4DB2-BD59-A6C34878D82A}">
                    <a16:rowId xmlns:a16="http://schemas.microsoft.com/office/drawing/2014/main" val="10004"/>
                  </a:ext>
                </a:extLst>
              </a:tr>
              <a:tr h="370840">
                <a:tc>
                  <a:txBody>
                    <a:bodyPr/>
                    <a:lstStyle/>
                    <a:p>
                      <a:pPr algn="l"/>
                      <a:r>
                        <a:rPr lang="en-US" sz="1000" kern="1200" dirty="0">
                          <a:solidFill>
                            <a:schemeClr val="tx1"/>
                          </a:solidFill>
                          <a:latin typeface="Arial" pitchFamily="34" charset="0"/>
                          <a:ea typeface="+mn-ea"/>
                          <a:cs typeface="Arial" pitchFamily="34" charset="0"/>
                        </a:rPr>
                        <a:t>Aggravated Assault</a:t>
                      </a:r>
                      <a:endParaRPr lang="ba-RU" sz="1000" kern="1200" dirty="0">
                        <a:solidFill>
                          <a:schemeClr val="tx1"/>
                        </a:solidFill>
                        <a:latin typeface="Arial" pitchFamily="34" charset="0"/>
                        <a:ea typeface="+mn-ea"/>
                        <a:cs typeface="Arial" pitchFamily="34" charset="0"/>
                      </a:endParaRPr>
                    </a:p>
                  </a:txBody>
                  <a:tcPr/>
                </a:tc>
                <a:tc>
                  <a:txBody>
                    <a:bodyPr/>
                    <a:lstStyle/>
                    <a:p>
                      <a:pPr algn="l"/>
                      <a:r>
                        <a:rPr lang="en-US" sz="1000" kern="1200" dirty="0">
                          <a:solidFill>
                            <a:schemeClr val="tx1"/>
                          </a:solidFill>
                          <a:latin typeface="Arial" pitchFamily="34" charset="0"/>
                          <a:ea typeface="+mn-ea"/>
                          <a:cs typeface="Arial" pitchFamily="34" charset="0"/>
                        </a:rPr>
                        <a:t>The unlawful attacking of one person by another for the purpose</a:t>
                      </a:r>
                      <a:r>
                        <a:rPr lang="en-US" sz="1000" kern="1200" baseline="0" dirty="0">
                          <a:solidFill>
                            <a:schemeClr val="tx1"/>
                          </a:solidFill>
                          <a:latin typeface="Arial" pitchFamily="34" charset="0"/>
                          <a:ea typeface="+mn-ea"/>
                          <a:cs typeface="Arial" pitchFamily="34" charset="0"/>
                        </a:rPr>
                        <a:t> </a:t>
                      </a:r>
                      <a:r>
                        <a:rPr lang="en-US" sz="1000" kern="1200" dirty="0">
                          <a:solidFill>
                            <a:schemeClr val="tx1"/>
                          </a:solidFill>
                          <a:latin typeface="Arial" pitchFamily="34" charset="0"/>
                          <a:ea typeface="+mn-ea"/>
                          <a:cs typeface="Arial" pitchFamily="34" charset="0"/>
                        </a:rPr>
                        <a:t>of inflicting severe bodily injury, often by using a deadly weapon;</a:t>
                      </a:r>
                      <a:r>
                        <a:rPr lang="en-US" sz="1000" kern="1200" baseline="0" dirty="0">
                          <a:solidFill>
                            <a:schemeClr val="tx1"/>
                          </a:solidFill>
                          <a:latin typeface="Arial" pitchFamily="34" charset="0"/>
                          <a:ea typeface="+mn-ea"/>
                          <a:cs typeface="Arial" pitchFamily="34" charset="0"/>
                        </a:rPr>
                        <a:t> </a:t>
                      </a:r>
                      <a:r>
                        <a:rPr lang="en-US" sz="1000" kern="1200" dirty="0">
                          <a:solidFill>
                            <a:schemeClr val="tx1"/>
                          </a:solidFill>
                          <a:latin typeface="Arial" pitchFamily="34" charset="0"/>
                          <a:ea typeface="+mn-ea"/>
                          <a:cs typeface="Arial" pitchFamily="34" charset="0"/>
                        </a:rPr>
                        <a:t>includes attempted murder and severe beatings of family members;</a:t>
                      </a:r>
                      <a:r>
                        <a:rPr lang="en-US" sz="1000" kern="1200" baseline="0" dirty="0">
                          <a:solidFill>
                            <a:schemeClr val="tx1"/>
                          </a:solidFill>
                          <a:latin typeface="Arial" pitchFamily="34" charset="0"/>
                          <a:ea typeface="+mn-ea"/>
                          <a:cs typeface="Arial" pitchFamily="34" charset="0"/>
                        </a:rPr>
                        <a:t> </a:t>
                      </a:r>
                      <a:r>
                        <a:rPr lang="en-US" sz="1000" kern="1200" dirty="0">
                          <a:solidFill>
                            <a:schemeClr val="tx1"/>
                          </a:solidFill>
                          <a:latin typeface="Arial" pitchFamily="34" charset="0"/>
                          <a:ea typeface="+mn-ea"/>
                          <a:cs typeface="Arial" pitchFamily="34" charset="0"/>
                        </a:rPr>
                        <a:t>excludes simple, unarmed, minor assaults.</a:t>
                      </a:r>
                      <a:endParaRPr lang="ba-RU" sz="1000" kern="1200" dirty="0">
                        <a:solidFill>
                          <a:schemeClr val="tx1"/>
                        </a:solidFill>
                        <a:latin typeface="Arial" pitchFamily="34" charset="0"/>
                        <a:ea typeface="+mn-ea"/>
                        <a:cs typeface="Arial" pitchFamily="34" charset="0"/>
                      </a:endParaRPr>
                    </a:p>
                  </a:txBody>
                  <a:tcPr/>
                </a:tc>
                <a:tc>
                  <a:txBody>
                    <a:bodyPr/>
                    <a:lstStyle/>
                    <a:p>
                      <a:pPr algn="l"/>
                      <a:r>
                        <a:rPr lang="ba-RU" sz="1000" kern="1200" dirty="0">
                          <a:solidFill>
                            <a:schemeClr val="tx1"/>
                          </a:solidFill>
                          <a:latin typeface="Arial" pitchFamily="34" charset="0"/>
                          <a:ea typeface="+mn-ea"/>
                          <a:cs typeface="Arial" pitchFamily="34" charset="0"/>
                        </a:rPr>
                        <a:t>803,000</a:t>
                      </a:r>
                    </a:p>
                  </a:txBody>
                  <a:tcPr/>
                </a:tc>
                <a:tc>
                  <a:txBody>
                    <a:bodyPr/>
                    <a:lstStyle/>
                    <a:p>
                      <a:pPr algn="l"/>
                      <a:r>
                        <a:rPr lang="en-US" sz="1000" kern="1200" dirty="0">
                          <a:solidFill>
                            <a:schemeClr val="tx1"/>
                          </a:solidFill>
                          <a:latin typeface="Arial" pitchFamily="34" charset="0"/>
                          <a:ea typeface="+mn-ea"/>
                          <a:cs typeface="Arial" pitchFamily="34" charset="0"/>
                        </a:rPr>
                        <a:t>249</a:t>
                      </a:r>
                      <a:endParaRPr lang="ba-RU" sz="1000" kern="1200" dirty="0">
                        <a:solidFill>
                          <a:schemeClr val="tx1"/>
                        </a:solidFill>
                        <a:latin typeface="Arial" pitchFamily="34" charset="0"/>
                        <a:ea typeface="+mn-ea"/>
                        <a:cs typeface="Arial" pitchFamily="34" charset="0"/>
                      </a:endParaRPr>
                    </a:p>
                  </a:txBody>
                  <a:tcPr/>
                </a:tc>
                <a:extLst>
                  <a:ext uri="{0D108BD9-81ED-4DB2-BD59-A6C34878D82A}">
                    <a16:rowId xmlns:a16="http://schemas.microsoft.com/office/drawing/2014/main" val="10005"/>
                  </a:ext>
                </a:extLst>
              </a:tr>
              <a:tr h="160376">
                <a:tc>
                  <a:txBody>
                    <a:bodyPr/>
                    <a:lstStyle/>
                    <a:p>
                      <a:pPr algn="l"/>
                      <a:r>
                        <a:rPr lang="en-US" sz="1000" dirty="0">
                          <a:latin typeface="Arial" pitchFamily="34" charset="0"/>
                          <a:cs typeface="Arial" pitchFamily="34" charset="0"/>
                        </a:rPr>
                        <a:t>Simple Assault</a:t>
                      </a:r>
                      <a:endParaRPr lang="ba-RU" sz="1000" dirty="0">
                        <a:latin typeface="Arial" pitchFamily="34" charset="0"/>
                        <a:cs typeface="Arial" pitchFamily="34" charset="0"/>
                      </a:endParaRPr>
                    </a:p>
                  </a:txBody>
                  <a:tcPr/>
                </a:tc>
                <a:tc>
                  <a:txBody>
                    <a:bodyPr/>
                    <a:lstStyle/>
                    <a:p>
                      <a:pPr algn="l"/>
                      <a:r>
                        <a:rPr lang="en-US" sz="1000" dirty="0">
                          <a:latin typeface="Arial" pitchFamily="34" charset="0"/>
                          <a:cs typeface="Arial" pitchFamily="34" charset="0"/>
                        </a:rPr>
                        <a:t>No weapon used, minor wounds inflicted.</a:t>
                      </a:r>
                      <a:endParaRPr lang="ba-RU" sz="1000" dirty="0">
                        <a:latin typeface="Arial" pitchFamily="34" charset="0"/>
                        <a:cs typeface="Arial" pitchFamily="34" charset="0"/>
                      </a:endParaRPr>
                    </a:p>
                  </a:txBody>
                  <a:tcPr/>
                </a:tc>
                <a:tc>
                  <a:txBody>
                    <a:bodyPr/>
                    <a:lstStyle/>
                    <a:p>
                      <a:pPr algn="l"/>
                      <a:r>
                        <a:rPr lang="en-US" sz="1000" dirty="0">
                          <a:latin typeface="Arial" pitchFamily="34" charset="0"/>
                          <a:cs typeface="Arial" pitchFamily="34" charset="0"/>
                        </a:rPr>
                        <a:t>Not measured</a:t>
                      </a:r>
                      <a:endParaRPr lang="ba-RU" sz="1000" dirty="0">
                        <a:latin typeface="Arial" pitchFamily="34" charset="0"/>
                        <a:cs typeface="Arial" pitchFamily="34" charset="0"/>
                      </a:endParaRPr>
                    </a:p>
                  </a:txBody>
                  <a:tcPr/>
                </a:tc>
                <a:tc>
                  <a:txBody>
                    <a:bodyPr/>
                    <a:lstStyle/>
                    <a:p>
                      <a:pPr algn="l"/>
                      <a:r>
                        <a:rPr lang="en-US" sz="1000" dirty="0">
                          <a:latin typeface="Arial" pitchFamily="34" charset="0"/>
                          <a:cs typeface="Arial" pitchFamily="34" charset="0"/>
                        </a:rPr>
                        <a:t>Not computed</a:t>
                      </a:r>
                      <a:endParaRPr lang="ba-RU" sz="1000" dirty="0">
                        <a:latin typeface="Arial" pitchFamily="34" charset="0"/>
                        <a:cs typeface="Arial" pitchFamily="34" charset="0"/>
                      </a:endParaRPr>
                    </a:p>
                  </a:txBody>
                  <a:tcPr/>
                </a:tc>
                <a:extLst>
                  <a:ext uri="{0D108BD9-81ED-4DB2-BD59-A6C34878D82A}">
                    <a16:rowId xmlns:a16="http://schemas.microsoft.com/office/drawing/2014/main" val="10006"/>
                  </a:ext>
                </a:extLst>
              </a:tr>
              <a:tr h="32801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a:latin typeface="Arial" pitchFamily="34" charset="0"/>
                          <a:cs typeface="Arial" pitchFamily="34" charset="0"/>
                        </a:rPr>
                        <a:t>Burglary</a:t>
                      </a:r>
                      <a:endParaRPr lang="ba-RU" sz="1000" dirty="0">
                        <a:latin typeface="Arial" pitchFamily="34" charset="0"/>
                        <a:cs typeface="Arial" pitchFamily="34" charset="0"/>
                      </a:endParaRPr>
                    </a:p>
                  </a:txBody>
                  <a:tcPr/>
                </a:tc>
                <a:tc>
                  <a:txBody>
                    <a:bodyPr/>
                    <a:lstStyle/>
                    <a:p>
                      <a:pPr algn="l"/>
                      <a:r>
                        <a:rPr lang="en-US" sz="1000" dirty="0">
                          <a:latin typeface="Arial" pitchFamily="34" charset="0"/>
                          <a:cs typeface="Arial" pitchFamily="34" charset="0"/>
                        </a:rPr>
                        <a:t>The unlawful entry of a structure to commit a felony or theft;</a:t>
                      </a:r>
                      <a:r>
                        <a:rPr lang="en-US" sz="1000" baseline="0" dirty="0">
                          <a:latin typeface="Arial" pitchFamily="34" charset="0"/>
                          <a:cs typeface="Arial" pitchFamily="34" charset="0"/>
                        </a:rPr>
                        <a:t> </a:t>
                      </a:r>
                      <a:r>
                        <a:rPr lang="en-US" sz="1000" dirty="0">
                          <a:latin typeface="Arial" pitchFamily="34" charset="0"/>
                          <a:cs typeface="Arial" pitchFamily="34" charset="0"/>
                        </a:rPr>
                        <a:t>includes unlawful entry without applying force to residences and</a:t>
                      </a:r>
                      <a:r>
                        <a:rPr lang="en-US" sz="1000" baseline="0" dirty="0">
                          <a:latin typeface="Arial" pitchFamily="34" charset="0"/>
                          <a:cs typeface="Arial" pitchFamily="34" charset="0"/>
                        </a:rPr>
                        <a:t> </a:t>
                      </a:r>
                      <a:r>
                        <a:rPr lang="en-US" sz="1000" dirty="0">
                          <a:latin typeface="Arial" pitchFamily="34" charset="0"/>
                          <a:cs typeface="Arial" pitchFamily="34" charset="0"/>
                        </a:rPr>
                        <a:t>commercial and government premises.</a:t>
                      </a:r>
                      <a:endParaRPr lang="ba-RU" sz="1000" dirty="0">
                        <a:latin typeface="Arial" pitchFamily="34" charset="0"/>
                        <a:cs typeface="Arial" pitchFamily="34" charset="0"/>
                      </a:endParaRPr>
                    </a:p>
                  </a:txBody>
                  <a:tcPr/>
                </a:tc>
                <a:tc>
                  <a:txBody>
                    <a:bodyPr/>
                    <a:lstStyle/>
                    <a:p>
                      <a:pPr algn="l"/>
                      <a:r>
                        <a:rPr lang="ba-RU" sz="1000" dirty="0">
                          <a:latin typeface="Arial" pitchFamily="34" charset="0"/>
                          <a:cs typeface="Arial" pitchFamily="34" charset="0"/>
                        </a:rPr>
                        <a:t>1,515,000</a:t>
                      </a:r>
                    </a:p>
                  </a:txBody>
                  <a:tcPr/>
                </a:tc>
                <a:tc>
                  <a:txBody>
                    <a:bodyPr/>
                    <a:lstStyle/>
                    <a:p>
                      <a:pPr algn="l"/>
                      <a:r>
                        <a:rPr lang="en-US" sz="1000" dirty="0">
                          <a:latin typeface="Arial" pitchFamily="34" charset="0"/>
                          <a:cs typeface="Arial" pitchFamily="34" charset="0"/>
                        </a:rPr>
                        <a:t>469</a:t>
                      </a:r>
                      <a:endParaRPr lang="ba-RU" sz="1000" dirty="0">
                        <a:latin typeface="Arial" pitchFamily="34" charset="0"/>
                        <a:cs typeface="Arial" pitchFamily="34" charset="0"/>
                      </a:endParaRPr>
                    </a:p>
                  </a:txBody>
                  <a:tcPr/>
                </a:tc>
                <a:extLst>
                  <a:ext uri="{0D108BD9-81ED-4DB2-BD59-A6C34878D82A}">
                    <a16:rowId xmlns:a16="http://schemas.microsoft.com/office/drawing/2014/main" val="10007"/>
                  </a:ext>
                </a:extLst>
              </a:tr>
              <a:tr h="370840">
                <a:tc>
                  <a:txBody>
                    <a:bodyPr/>
                    <a:lstStyle/>
                    <a:p>
                      <a:pPr algn="l"/>
                      <a:r>
                        <a:rPr lang="en-US" sz="1000" dirty="0">
                          <a:latin typeface="Arial" pitchFamily="34" charset="0"/>
                          <a:cs typeface="Arial" pitchFamily="34" charset="0"/>
                        </a:rPr>
                        <a:t>Larceny-Theft</a:t>
                      </a:r>
                      <a:endParaRPr lang="ba-RU" sz="1000" dirty="0">
                        <a:latin typeface="Arial" pitchFamily="34" charset="0"/>
                        <a:cs typeface="Arial" pitchFamily="34" charset="0"/>
                      </a:endParaRPr>
                    </a:p>
                  </a:txBody>
                  <a:tcPr/>
                </a:tc>
                <a:tc>
                  <a:txBody>
                    <a:bodyPr/>
                    <a:lstStyle/>
                    <a:p>
                      <a:pPr algn="l"/>
                      <a:r>
                        <a:rPr lang="en-US" sz="1000" dirty="0">
                          <a:latin typeface="Arial" pitchFamily="34" charset="0"/>
                          <a:cs typeface="Arial" pitchFamily="34" charset="0"/>
                        </a:rPr>
                        <a:t>The unlawful taking, carrying, leading, or riding away of property</a:t>
                      </a:r>
                      <a:r>
                        <a:rPr lang="en-US" sz="1000" baseline="0" dirty="0">
                          <a:latin typeface="Arial" pitchFamily="34" charset="0"/>
                          <a:cs typeface="Arial" pitchFamily="34" charset="0"/>
                        </a:rPr>
                        <a:t> </a:t>
                      </a:r>
                      <a:r>
                        <a:rPr lang="en-US" sz="1000" dirty="0">
                          <a:latin typeface="Arial" pitchFamily="34" charset="0"/>
                          <a:cs typeface="Arial" pitchFamily="34" charset="0"/>
                        </a:rPr>
                        <a:t>from the possession of another; includes purse snatching, pocket</a:t>
                      </a:r>
                      <a:r>
                        <a:rPr lang="en-US" sz="1000" baseline="0" dirty="0">
                          <a:latin typeface="Arial" pitchFamily="34" charset="0"/>
                          <a:cs typeface="Arial" pitchFamily="34" charset="0"/>
                        </a:rPr>
                        <a:t> </a:t>
                      </a:r>
                      <a:r>
                        <a:rPr lang="en-US" sz="1000" dirty="0">
                          <a:latin typeface="Arial" pitchFamily="34" charset="0"/>
                          <a:cs typeface="Arial" pitchFamily="34" charset="0"/>
                        </a:rPr>
                        <a:t>picking, thefts from vehicles, thefts of parts of vehicles, and shoplifting;</a:t>
                      </a:r>
                      <a:r>
                        <a:rPr lang="en-US" sz="1000" baseline="0" dirty="0">
                          <a:latin typeface="Arial" pitchFamily="34" charset="0"/>
                          <a:cs typeface="Arial" pitchFamily="34" charset="0"/>
                        </a:rPr>
                        <a:t> </a:t>
                      </a:r>
                      <a:r>
                        <a:rPr lang="en-US" sz="1000" dirty="0">
                          <a:latin typeface="Arial" pitchFamily="34" charset="0"/>
                          <a:cs typeface="Arial" pitchFamily="34" charset="0"/>
                        </a:rPr>
                        <a:t>excludes the use of force or fraud to obtain possessions.</a:t>
                      </a:r>
                      <a:endParaRPr lang="ba-RU" sz="1000" dirty="0">
                        <a:latin typeface="Arial" pitchFamily="34" charset="0"/>
                        <a:cs typeface="Arial" pitchFamily="34" charset="0"/>
                      </a:endParaRPr>
                    </a:p>
                  </a:txBody>
                  <a:tcPr/>
                </a:tc>
                <a:tc>
                  <a:txBody>
                    <a:bodyPr/>
                    <a:lstStyle/>
                    <a:p>
                      <a:pPr algn="l"/>
                      <a:r>
                        <a:rPr lang="ba-RU" sz="1000" dirty="0">
                          <a:latin typeface="Arial" pitchFamily="34" charset="0"/>
                          <a:cs typeface="Arial" pitchFamily="34" charset="0"/>
                        </a:rPr>
                        <a:t>5,638,000</a:t>
                      </a:r>
                    </a:p>
                  </a:txBody>
                  <a:tcPr/>
                </a:tc>
                <a:tc>
                  <a:txBody>
                    <a:bodyPr/>
                    <a:lstStyle/>
                    <a:p>
                      <a:pPr algn="l"/>
                      <a:r>
                        <a:rPr lang="ba-RU" sz="1000" dirty="0">
                          <a:latin typeface="Arial" pitchFamily="34" charset="0"/>
                          <a:cs typeface="Arial" pitchFamily="34" charset="0"/>
                        </a:rPr>
                        <a:t>1,745</a:t>
                      </a:r>
                    </a:p>
                  </a:txBody>
                  <a:tcPr/>
                </a:tc>
                <a:extLst>
                  <a:ext uri="{0D108BD9-81ED-4DB2-BD59-A6C34878D82A}">
                    <a16:rowId xmlns:a16="http://schemas.microsoft.com/office/drawing/2014/main" val="10008"/>
                  </a:ext>
                </a:extLst>
              </a:tr>
              <a:tr h="370840">
                <a:tc>
                  <a:txBody>
                    <a:bodyPr/>
                    <a:lstStyle/>
                    <a:p>
                      <a:pPr algn="l"/>
                      <a:r>
                        <a:rPr lang="en-US" sz="1000" dirty="0">
                          <a:latin typeface="Arial" pitchFamily="34" charset="0"/>
                          <a:cs typeface="Arial" pitchFamily="34" charset="0"/>
                        </a:rPr>
                        <a:t>Motor Vehicle Theft</a:t>
                      </a:r>
                      <a:endParaRPr lang="ba-RU" sz="1000" dirty="0">
                        <a:latin typeface="Arial" pitchFamily="34" charset="0"/>
                        <a:cs typeface="Arial" pitchFamily="34" charset="0"/>
                      </a:endParaRPr>
                    </a:p>
                  </a:txBody>
                  <a:tcPr/>
                </a:tc>
                <a:tc>
                  <a:txBody>
                    <a:bodyPr/>
                    <a:lstStyle/>
                    <a:p>
                      <a:pPr algn="l"/>
                      <a:r>
                        <a:rPr lang="en-US" sz="1000" dirty="0">
                          <a:latin typeface="Arial" pitchFamily="34" charset="0"/>
                          <a:cs typeface="Arial" pitchFamily="34" charset="0"/>
                        </a:rPr>
                        <a:t>The theft or attempted driving away of vehicle; includes automobiles,</a:t>
                      </a:r>
                      <a:r>
                        <a:rPr lang="en-US" sz="1000" baseline="0" dirty="0">
                          <a:latin typeface="Arial" pitchFamily="34" charset="0"/>
                          <a:cs typeface="Arial" pitchFamily="34" charset="0"/>
                        </a:rPr>
                        <a:t> </a:t>
                      </a:r>
                      <a:r>
                        <a:rPr lang="en-US" sz="1000" dirty="0">
                          <a:latin typeface="Arial" pitchFamily="34" charset="0"/>
                          <a:cs typeface="Arial" pitchFamily="34" charset="0"/>
                        </a:rPr>
                        <a:t>trucks, buses, motorcycles, snowmobiles, and commercially</a:t>
                      </a:r>
                      <a:r>
                        <a:rPr lang="en-US" sz="1000" baseline="0" dirty="0">
                          <a:latin typeface="Arial" pitchFamily="34" charset="0"/>
                          <a:cs typeface="Arial" pitchFamily="34" charset="0"/>
                        </a:rPr>
                        <a:t> </a:t>
                      </a:r>
                      <a:r>
                        <a:rPr lang="en-US" sz="1000" dirty="0">
                          <a:latin typeface="Arial" pitchFamily="34" charset="0"/>
                          <a:cs typeface="Arial" pitchFamily="34" charset="0"/>
                        </a:rPr>
                        <a:t>owned vehicles; excludes farm machinery and boats and planes.</a:t>
                      </a:r>
                      <a:endParaRPr lang="ba-RU" sz="1000" dirty="0">
                        <a:latin typeface="Arial" pitchFamily="34" charset="0"/>
                        <a:cs typeface="Arial" pitchFamily="34" charset="0"/>
                      </a:endParaRPr>
                    </a:p>
                  </a:txBody>
                  <a:tcPr/>
                </a:tc>
                <a:tc>
                  <a:txBody>
                    <a:bodyPr/>
                    <a:lstStyle/>
                    <a:p>
                      <a:pPr algn="l"/>
                      <a:r>
                        <a:rPr lang="ba-RU" sz="1000" dirty="0">
                          <a:latin typeface="Arial" pitchFamily="34" charset="0"/>
                          <a:cs typeface="Arial" pitchFamily="34" charset="0"/>
                        </a:rPr>
                        <a:t>765,000</a:t>
                      </a:r>
                    </a:p>
                  </a:txBody>
                  <a:tcPr/>
                </a:tc>
                <a:tc>
                  <a:txBody>
                    <a:bodyPr/>
                    <a:lstStyle/>
                    <a:p>
                      <a:pPr algn="l"/>
                      <a:r>
                        <a:rPr lang="en-US" sz="1000" dirty="0">
                          <a:latin typeface="Arial" pitchFamily="34" charset="0"/>
                          <a:cs typeface="Arial" pitchFamily="34" charset="0"/>
                        </a:rPr>
                        <a:t>237</a:t>
                      </a:r>
                    </a:p>
                  </a:txBody>
                  <a:tcPr/>
                </a:tc>
                <a:extLst>
                  <a:ext uri="{0D108BD9-81ED-4DB2-BD59-A6C34878D82A}">
                    <a16:rowId xmlns:a16="http://schemas.microsoft.com/office/drawing/2014/main" val="10009"/>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2"/>
          <p:cNvSpPr>
            <a:spLocks noGrp="1" noRot="1" noChangeArrowheads="1"/>
          </p:cNvSpPr>
          <p:nvPr>
            <p:ph type="title"/>
          </p:nvPr>
        </p:nvSpPr>
        <p:spPr>
          <a:xfrm>
            <a:off x="117537" y="138989"/>
            <a:ext cx="8835902" cy="1004011"/>
          </a:xfrm>
        </p:spPr>
        <p:txBody>
          <a:bodyPr>
            <a:normAutofit fontScale="90000"/>
          </a:bodyPr>
          <a:lstStyle/>
          <a:p>
            <a:pPr eaLnBrk="1" hangingPunct="1">
              <a:defRPr/>
            </a:pPr>
            <a:r>
              <a:rPr lang="en-US" altLang="en-US" dirty="0">
                <a:latin typeface="Arial" pitchFamily="34" charset="0"/>
                <a:ea typeface="MS PGothic" panose="020B0600070205080204" pitchFamily="34" charset="-128"/>
                <a:cs typeface="Arial" pitchFamily="34" charset="0"/>
              </a:rPr>
              <a:t>Table 3.1 Estimated Nationwide Victimization Rates from the NCVS, 2016</a:t>
            </a:r>
          </a:p>
        </p:txBody>
      </p:sp>
      <p:graphicFrame>
        <p:nvGraphicFramePr>
          <p:cNvPr id="9" name="Table Placeholder 8"/>
          <p:cNvGraphicFramePr>
            <a:graphicFrameLocks noGrp="1"/>
          </p:cNvGraphicFramePr>
          <p:nvPr>
            <p:ph type="tbl" sz="quarter" idx="12"/>
            <p:extLst>
              <p:ext uri="{D42A27DB-BD31-4B8C-83A1-F6EECF244321}">
                <p14:modId xmlns:p14="http://schemas.microsoft.com/office/powerpoint/2010/main" val="553188163"/>
              </p:ext>
            </p:extLst>
          </p:nvPr>
        </p:nvGraphicFramePr>
        <p:xfrm>
          <a:off x="266700" y="1595120"/>
          <a:ext cx="8610600" cy="3972560"/>
        </p:xfrm>
        <a:graphic>
          <a:graphicData uri="http://schemas.openxmlformats.org/drawingml/2006/table">
            <a:tbl>
              <a:tblPr firstRow="1" bandRow="1">
                <a:tableStyleId>{5940675A-B579-460E-94D1-54222C63F5DA}</a:tableStyleId>
              </a:tblPr>
              <a:tblGrid>
                <a:gridCol w="1108710">
                  <a:extLst>
                    <a:ext uri="{9D8B030D-6E8A-4147-A177-3AD203B41FA5}">
                      <a16:colId xmlns:a16="http://schemas.microsoft.com/office/drawing/2014/main" val="20000"/>
                    </a:ext>
                  </a:extLst>
                </a:gridCol>
                <a:gridCol w="5215890">
                  <a:extLst>
                    <a:ext uri="{9D8B030D-6E8A-4147-A177-3AD203B41FA5}">
                      <a16:colId xmlns:a16="http://schemas.microsoft.com/office/drawing/2014/main" val="20001"/>
                    </a:ext>
                  </a:extLst>
                </a:gridCol>
                <a:gridCol w="990600">
                  <a:extLst>
                    <a:ext uri="{9D8B030D-6E8A-4147-A177-3AD203B41FA5}">
                      <a16:colId xmlns:a16="http://schemas.microsoft.com/office/drawing/2014/main" val="20002"/>
                    </a:ext>
                  </a:extLst>
                </a:gridCol>
                <a:gridCol w="1295400">
                  <a:extLst>
                    <a:ext uri="{9D8B030D-6E8A-4147-A177-3AD203B41FA5}">
                      <a16:colId xmlns:a16="http://schemas.microsoft.com/office/drawing/2014/main" val="20003"/>
                    </a:ext>
                  </a:extLst>
                </a:gridCol>
              </a:tblGrid>
              <a:tr h="248920">
                <a:tc>
                  <a:txBody>
                    <a:bodyPr/>
                    <a:lstStyle/>
                    <a:p>
                      <a:pPr algn="ctr" fontAlgn="b"/>
                      <a:r>
                        <a:rPr lang="en-US" sz="1000" b="1" i="0" u="none" strike="noStrike" kern="1200" baseline="0" dirty="0">
                          <a:solidFill>
                            <a:schemeClr val="tx1"/>
                          </a:solidFill>
                          <a:latin typeface="Arial" pitchFamily="34" charset="0"/>
                          <a:ea typeface="+mn-ea"/>
                          <a:cs typeface="Arial" pitchFamily="34" charset="0"/>
                        </a:rPr>
                        <a:t>Crime</a:t>
                      </a:r>
                      <a:endParaRPr lang="en-US" sz="1000" b="1" i="0" u="none" strike="noStrike" dirty="0">
                        <a:solidFill>
                          <a:srgbClr val="000000"/>
                        </a:solidFill>
                        <a:effectLst/>
                        <a:latin typeface="Arial" pitchFamily="34" charset="0"/>
                        <a:cs typeface="Arial" pitchFamily="34" charset="0"/>
                      </a:endParaRPr>
                    </a:p>
                  </a:txBody>
                  <a:tcPr anchor="ctr"/>
                </a:tc>
                <a:tc>
                  <a:txBody>
                    <a:bodyPr/>
                    <a:lstStyle/>
                    <a:p>
                      <a:pPr algn="ctr"/>
                      <a:r>
                        <a:rPr lang="en-US" sz="1000" b="1" i="0" u="none" strike="noStrike" kern="1200" baseline="0" dirty="0">
                          <a:solidFill>
                            <a:schemeClr val="tx1"/>
                          </a:solidFill>
                          <a:latin typeface="Arial" pitchFamily="34" charset="0"/>
                          <a:ea typeface="+mn-ea"/>
                          <a:cs typeface="Arial" pitchFamily="34" charset="0"/>
                        </a:rPr>
                        <a:t>Definition</a:t>
                      </a:r>
                      <a:endParaRPr lang="ba-RU" sz="1000" b="1" dirty="0">
                        <a:latin typeface="Arial" pitchFamily="34" charset="0"/>
                        <a:cs typeface="Arial" pitchFamily="34" charset="0"/>
                      </a:endParaRPr>
                    </a:p>
                  </a:txBody>
                  <a:tcPr anchor="ctr"/>
                </a:tc>
                <a:tc>
                  <a:txBody>
                    <a:bodyPr/>
                    <a:lstStyle/>
                    <a:p>
                      <a:pPr algn="ctr"/>
                      <a:r>
                        <a:rPr lang="en-US" sz="1000" b="1" i="0" u="none" strike="noStrike" kern="1200" baseline="0" dirty="0">
                          <a:solidFill>
                            <a:schemeClr val="tx1"/>
                          </a:solidFill>
                          <a:latin typeface="Arial" pitchFamily="34" charset="0"/>
                          <a:ea typeface="+mn-ea"/>
                          <a:cs typeface="Arial" pitchFamily="34" charset="0"/>
                        </a:rPr>
                        <a:t>Incidents</a:t>
                      </a:r>
                      <a:endParaRPr lang="ba-RU" sz="1000" b="1" dirty="0">
                        <a:latin typeface="Arial" pitchFamily="34" charset="0"/>
                        <a:cs typeface="Arial" pitchFamily="34" charset="0"/>
                      </a:endParaRPr>
                    </a:p>
                  </a:txBody>
                  <a:tcPr anchor="ctr"/>
                </a:tc>
                <a:tc>
                  <a:txBody>
                    <a:bodyPr/>
                    <a:lstStyle/>
                    <a:p>
                      <a:pPr algn="ctr"/>
                      <a:r>
                        <a:rPr lang="en-US" sz="1000" b="1" i="0" u="none" strike="noStrike" kern="1200" baseline="0" dirty="0">
                          <a:solidFill>
                            <a:schemeClr val="tx1"/>
                          </a:solidFill>
                          <a:latin typeface="Arial" pitchFamily="34" charset="0"/>
                          <a:ea typeface="+mn-ea"/>
                          <a:cs typeface="Arial" pitchFamily="34" charset="0"/>
                        </a:rPr>
                        <a:t>Rate (per 100,000)</a:t>
                      </a:r>
                      <a:endParaRPr lang="ba-RU" sz="1000" b="1" dirty="0">
                        <a:latin typeface="Arial" pitchFamily="34" charset="0"/>
                        <a:cs typeface="Arial" pitchFamily="34" charset="0"/>
                      </a:endParaRPr>
                    </a:p>
                  </a:txBody>
                  <a:tcPr anchor="ctr"/>
                </a:tc>
                <a:extLst>
                  <a:ext uri="{0D108BD9-81ED-4DB2-BD59-A6C34878D82A}">
                    <a16:rowId xmlns:a16="http://schemas.microsoft.com/office/drawing/2014/main" val="10009"/>
                  </a:ext>
                </a:extLst>
              </a:tr>
              <a:tr h="248920">
                <a:tc gridSpan="4">
                  <a:txBody>
                    <a:bodyPr/>
                    <a:lstStyle/>
                    <a:p>
                      <a:pPr algn="l"/>
                      <a:r>
                        <a:rPr lang="en-US" sz="1000" b="1" dirty="0">
                          <a:latin typeface="Arial" pitchFamily="34" charset="0"/>
                          <a:cs typeface="Arial" pitchFamily="34" charset="0"/>
                        </a:rPr>
                        <a:t>BJS’s </a:t>
                      </a:r>
                      <a:r>
                        <a:rPr lang="en-US" sz="1000" b="1" i="0" dirty="0">
                          <a:latin typeface="Arial" pitchFamily="34" charset="0"/>
                          <a:cs typeface="Arial" pitchFamily="34" charset="0"/>
                        </a:rPr>
                        <a:t>NCVS </a:t>
                      </a:r>
                      <a:r>
                        <a:rPr lang="en-US" sz="1000" b="1" i="1" dirty="0">
                          <a:latin typeface="Arial" pitchFamily="34" charset="0"/>
                          <a:cs typeface="Arial" pitchFamily="34" charset="0"/>
                        </a:rPr>
                        <a:t>Definitions</a:t>
                      </a:r>
                      <a:endParaRPr lang="ba-RU" sz="1000" b="1" i="1" dirty="0">
                        <a:latin typeface="Arial" pitchFamily="34" charset="0"/>
                        <a:cs typeface="Arial" pitchFamily="34" charset="0"/>
                      </a:endParaRPr>
                    </a:p>
                  </a:txBody>
                  <a:tcPr anchor="ctr"/>
                </a:tc>
                <a:tc hMerge="1">
                  <a:txBody>
                    <a:bodyPr/>
                    <a:lstStyle/>
                    <a:p>
                      <a:pPr algn="ctr"/>
                      <a:endParaRPr lang="ba-RU" sz="1000" b="1" dirty="0">
                        <a:latin typeface="Arial" pitchFamily="34" charset="0"/>
                        <a:cs typeface="Arial" pitchFamily="34" charset="0"/>
                      </a:endParaRPr>
                    </a:p>
                  </a:txBody>
                  <a:tcPr anchor="ctr"/>
                </a:tc>
                <a:tc hMerge="1">
                  <a:txBody>
                    <a:bodyPr/>
                    <a:lstStyle/>
                    <a:p>
                      <a:pPr algn="ctr"/>
                      <a:endParaRPr lang="ba-RU" sz="1000" b="1" dirty="0">
                        <a:latin typeface="Arial" pitchFamily="34" charset="0"/>
                        <a:cs typeface="Arial" pitchFamily="34" charset="0"/>
                      </a:endParaRPr>
                    </a:p>
                  </a:txBody>
                  <a:tcPr anchor="ctr"/>
                </a:tc>
                <a:tc hMerge="1">
                  <a:txBody>
                    <a:bodyPr/>
                    <a:lstStyle/>
                    <a:p>
                      <a:pPr algn="ctr"/>
                      <a:endParaRPr lang="ba-RU" sz="1000" b="1" dirty="0">
                        <a:latin typeface="Arial" pitchFamily="34" charset="0"/>
                        <a:cs typeface="Arial" pitchFamily="34" charset="0"/>
                      </a:endParaRPr>
                    </a:p>
                  </a:txBody>
                  <a:tcPr anchor="ctr"/>
                </a:tc>
                <a:extLst>
                  <a:ext uri="{0D108BD9-81ED-4DB2-BD59-A6C34878D82A}">
                    <a16:rowId xmlns:a16="http://schemas.microsoft.com/office/drawing/2014/main" val="10000"/>
                  </a:ext>
                </a:extLst>
              </a:tr>
              <a:tr h="228600">
                <a:tc>
                  <a:txBody>
                    <a:bodyPr/>
                    <a:lstStyle/>
                    <a:p>
                      <a:pPr algn="l"/>
                      <a:r>
                        <a:rPr lang="en-US" sz="1000" b="0" kern="1200" dirty="0">
                          <a:solidFill>
                            <a:schemeClr val="tx1"/>
                          </a:solidFill>
                          <a:latin typeface="Arial" pitchFamily="34" charset="0"/>
                          <a:ea typeface="+mn-ea"/>
                          <a:cs typeface="Arial" pitchFamily="34" charset="0"/>
                        </a:rPr>
                        <a:t>Murder</a:t>
                      </a:r>
                      <a:endParaRPr lang="ba-RU" sz="1000" b="0" kern="1200" dirty="0">
                        <a:solidFill>
                          <a:schemeClr val="tx1"/>
                        </a:solidFill>
                        <a:latin typeface="Arial" pitchFamily="34" charset="0"/>
                        <a:ea typeface="+mn-ea"/>
                        <a:cs typeface="Arial" pitchFamily="34" charset="0"/>
                      </a:endParaRPr>
                    </a:p>
                  </a:txBody>
                  <a:tcPr/>
                </a:tc>
                <a:tc>
                  <a:txBody>
                    <a:bodyPr/>
                    <a:lstStyle/>
                    <a:p>
                      <a:pPr algn="l"/>
                      <a:r>
                        <a:rPr lang="en-US" sz="1000" kern="1200" dirty="0">
                          <a:solidFill>
                            <a:schemeClr val="tx1"/>
                          </a:solidFill>
                          <a:latin typeface="Arial" pitchFamily="34" charset="0"/>
                          <a:ea typeface="+mn-ea"/>
                          <a:cs typeface="Arial" pitchFamily="34" charset="0"/>
                        </a:rPr>
                        <a:t>Not included in the survey.</a:t>
                      </a:r>
                      <a:endParaRPr lang="ba-RU" sz="1000" kern="1200" dirty="0">
                        <a:solidFill>
                          <a:schemeClr val="tx1"/>
                        </a:solidFill>
                        <a:latin typeface="Arial" pitchFamily="34" charset="0"/>
                        <a:ea typeface="+mn-ea"/>
                        <a:cs typeface="Arial" pitchFamily="34" charset="0"/>
                      </a:endParaRPr>
                    </a:p>
                  </a:txBody>
                  <a:tcPr/>
                </a:tc>
                <a:tc>
                  <a:txBody>
                    <a:bodyPr/>
                    <a:lstStyle/>
                    <a:p>
                      <a:pPr algn="l"/>
                      <a:r>
                        <a:rPr lang="en-US" sz="1000" kern="1200" dirty="0">
                          <a:solidFill>
                            <a:schemeClr val="tx1"/>
                          </a:solidFill>
                          <a:latin typeface="Arial" pitchFamily="34" charset="0"/>
                          <a:ea typeface="+mn-ea"/>
                          <a:cs typeface="Arial" pitchFamily="34" charset="0"/>
                        </a:rPr>
                        <a:t>Not measured</a:t>
                      </a:r>
                      <a:endParaRPr lang="ba-RU" sz="1000" kern="1200" dirty="0">
                        <a:solidFill>
                          <a:schemeClr val="tx1"/>
                        </a:solidFill>
                        <a:latin typeface="Arial" pitchFamily="34" charset="0"/>
                        <a:ea typeface="+mn-ea"/>
                        <a:cs typeface="Arial" pitchFamily="34" charset="0"/>
                      </a:endParaRPr>
                    </a:p>
                  </a:txBody>
                  <a:tcPr/>
                </a:tc>
                <a:tc>
                  <a:txBody>
                    <a:bodyPr/>
                    <a:lstStyle/>
                    <a:p>
                      <a:pPr algn="l"/>
                      <a:r>
                        <a:rPr lang="en-US" sz="1000" kern="1200" dirty="0">
                          <a:solidFill>
                            <a:schemeClr val="tx1"/>
                          </a:solidFill>
                          <a:latin typeface="Arial" pitchFamily="34" charset="0"/>
                          <a:ea typeface="+mn-ea"/>
                          <a:cs typeface="Arial" pitchFamily="34" charset="0"/>
                        </a:rPr>
                        <a:t>Not computed</a:t>
                      </a:r>
                      <a:endParaRPr lang="ba-RU" sz="1000" kern="1200" dirty="0">
                        <a:solidFill>
                          <a:schemeClr val="tx1"/>
                        </a:solidFill>
                        <a:latin typeface="Arial" pitchFamily="34" charset="0"/>
                        <a:ea typeface="+mn-ea"/>
                        <a:cs typeface="Arial" pitchFamily="34" charset="0"/>
                      </a:endParaRPr>
                    </a:p>
                  </a:txBody>
                  <a:tcPr/>
                </a:tc>
                <a:extLst>
                  <a:ext uri="{0D108BD9-81ED-4DB2-BD59-A6C34878D82A}">
                    <a16:rowId xmlns:a16="http://schemas.microsoft.com/office/drawing/2014/main" val="10001"/>
                  </a:ext>
                </a:extLst>
              </a:tr>
              <a:tr h="152400">
                <a:tc>
                  <a:txBody>
                    <a:bodyPr/>
                    <a:lstStyle/>
                    <a:p>
                      <a:pPr algn="l"/>
                      <a:r>
                        <a:rPr lang="en-US" sz="1000" kern="1200" dirty="0">
                          <a:solidFill>
                            <a:schemeClr val="tx1"/>
                          </a:solidFill>
                          <a:latin typeface="Arial" pitchFamily="34" charset="0"/>
                          <a:ea typeface="+mn-ea"/>
                          <a:cs typeface="Arial" pitchFamily="34" charset="0"/>
                        </a:rPr>
                        <a:t>Rape/Sexual Assault</a:t>
                      </a:r>
                      <a:endParaRPr lang="ba-RU" sz="1000" kern="1200" dirty="0">
                        <a:solidFill>
                          <a:schemeClr val="tx1"/>
                        </a:solidFill>
                        <a:latin typeface="Arial" pitchFamily="34" charset="0"/>
                        <a:ea typeface="+mn-ea"/>
                        <a:cs typeface="Arial" pitchFamily="34" charset="0"/>
                      </a:endParaRPr>
                    </a:p>
                  </a:txBody>
                  <a:tcPr/>
                </a:tc>
                <a:tc>
                  <a:txBody>
                    <a:bodyPr/>
                    <a:lstStyle/>
                    <a:p>
                      <a:pPr algn="l"/>
                      <a:r>
                        <a:rPr lang="en-US" sz="1000" kern="1200" dirty="0">
                          <a:solidFill>
                            <a:schemeClr val="tx1"/>
                          </a:solidFill>
                          <a:latin typeface="Arial" pitchFamily="34" charset="0"/>
                          <a:ea typeface="+mn-ea"/>
                          <a:cs typeface="Arial" pitchFamily="34" charset="0"/>
                        </a:rPr>
                        <a:t>The unlawful penetration of a male or female through the use of</a:t>
                      </a:r>
                      <a:r>
                        <a:rPr lang="en-US" sz="1000" kern="1200" baseline="0" dirty="0">
                          <a:solidFill>
                            <a:schemeClr val="tx1"/>
                          </a:solidFill>
                          <a:latin typeface="Arial" pitchFamily="34" charset="0"/>
                          <a:ea typeface="+mn-ea"/>
                          <a:cs typeface="Arial" pitchFamily="34" charset="0"/>
                        </a:rPr>
                        <a:t> </a:t>
                      </a:r>
                      <a:r>
                        <a:rPr lang="en-US" sz="1000" kern="1200" dirty="0">
                          <a:solidFill>
                            <a:schemeClr val="tx1"/>
                          </a:solidFill>
                          <a:latin typeface="Arial" pitchFamily="34" charset="0"/>
                          <a:ea typeface="+mn-ea"/>
                          <a:cs typeface="Arial" pitchFamily="34" charset="0"/>
                        </a:rPr>
                        <a:t>force or threats of</a:t>
                      </a:r>
                      <a:r>
                        <a:rPr lang="en-US" sz="1000" kern="1200" baseline="0" dirty="0">
                          <a:solidFill>
                            <a:schemeClr val="tx1"/>
                          </a:solidFill>
                          <a:latin typeface="Arial" pitchFamily="34" charset="0"/>
                          <a:ea typeface="+mn-ea"/>
                          <a:cs typeface="Arial" pitchFamily="34" charset="0"/>
                        </a:rPr>
                        <a:t> </a:t>
                      </a:r>
                      <a:r>
                        <a:rPr lang="en-US" sz="1000" kern="1200" dirty="0">
                          <a:solidFill>
                            <a:schemeClr val="tx1"/>
                          </a:solidFill>
                          <a:latin typeface="Arial" pitchFamily="34" charset="0"/>
                          <a:ea typeface="+mn-ea"/>
                          <a:cs typeface="Arial" pitchFamily="34" charset="0"/>
                        </a:rPr>
                        <a:t>violence; includes all bodily orifices, the use of</a:t>
                      </a:r>
                      <a:r>
                        <a:rPr lang="en-US" sz="1000" kern="1200" baseline="0" dirty="0">
                          <a:solidFill>
                            <a:schemeClr val="tx1"/>
                          </a:solidFill>
                          <a:latin typeface="Arial" pitchFamily="34" charset="0"/>
                          <a:ea typeface="+mn-ea"/>
                          <a:cs typeface="Arial" pitchFamily="34" charset="0"/>
                        </a:rPr>
                        <a:t> </a:t>
                      </a:r>
                      <a:r>
                        <a:rPr lang="en-US" sz="1000" kern="1200" dirty="0">
                          <a:solidFill>
                            <a:schemeClr val="tx1"/>
                          </a:solidFill>
                          <a:latin typeface="Arial" pitchFamily="34" charset="0"/>
                          <a:ea typeface="+mn-ea"/>
                          <a:cs typeface="Arial" pitchFamily="34" charset="0"/>
                        </a:rPr>
                        <a:t>objects, and attempts as well as verbal</a:t>
                      </a:r>
                      <a:r>
                        <a:rPr lang="en-US" sz="1000" kern="1200" baseline="0" dirty="0">
                          <a:solidFill>
                            <a:schemeClr val="tx1"/>
                          </a:solidFill>
                          <a:latin typeface="Arial" pitchFamily="34" charset="0"/>
                          <a:ea typeface="+mn-ea"/>
                          <a:cs typeface="Arial" pitchFamily="34" charset="0"/>
                        </a:rPr>
                        <a:t> </a:t>
                      </a:r>
                      <a:r>
                        <a:rPr lang="en-US" sz="1000" kern="1200" dirty="0" err="1">
                          <a:solidFill>
                            <a:schemeClr val="tx1"/>
                          </a:solidFill>
                          <a:latin typeface="Arial" pitchFamily="34" charset="0"/>
                          <a:ea typeface="+mn-ea"/>
                          <a:cs typeface="Arial" pitchFamily="34" charset="0"/>
                        </a:rPr>
                        <a:t>threats.Sexual</a:t>
                      </a:r>
                      <a:r>
                        <a:rPr lang="en-US" sz="1000" kern="1200" dirty="0">
                          <a:solidFill>
                            <a:schemeClr val="tx1"/>
                          </a:solidFill>
                          <a:latin typeface="Arial" pitchFamily="34" charset="0"/>
                          <a:ea typeface="+mn-ea"/>
                          <a:cs typeface="Arial" pitchFamily="34" charset="0"/>
                        </a:rPr>
                        <a:t> assaults are</a:t>
                      </a:r>
                      <a:r>
                        <a:rPr lang="en-US" sz="1000" kern="1200" baseline="0" dirty="0">
                          <a:solidFill>
                            <a:schemeClr val="tx1"/>
                          </a:solidFill>
                          <a:latin typeface="Arial" pitchFamily="34" charset="0"/>
                          <a:ea typeface="+mn-ea"/>
                          <a:cs typeface="Arial" pitchFamily="34" charset="0"/>
                        </a:rPr>
                        <a:t> </a:t>
                      </a:r>
                      <a:r>
                        <a:rPr lang="en-US" sz="1000" kern="1200" dirty="0">
                          <a:solidFill>
                            <a:schemeClr val="tx1"/>
                          </a:solidFill>
                          <a:latin typeface="Arial" pitchFamily="34" charset="0"/>
                          <a:ea typeface="+mn-ea"/>
                          <a:cs typeface="Arial" pitchFamily="34" charset="0"/>
                        </a:rPr>
                        <a:t>unwanted sexual contacts, such as grabbing or fondling; includes</a:t>
                      </a:r>
                      <a:r>
                        <a:rPr lang="en-US" sz="1000" kern="1200" baseline="0" dirty="0">
                          <a:solidFill>
                            <a:schemeClr val="tx1"/>
                          </a:solidFill>
                          <a:latin typeface="Arial" pitchFamily="34" charset="0"/>
                          <a:ea typeface="+mn-ea"/>
                          <a:cs typeface="Arial" pitchFamily="34" charset="0"/>
                        </a:rPr>
                        <a:t> </a:t>
                      </a:r>
                      <a:r>
                        <a:rPr lang="en-US" sz="1000" kern="1200" dirty="0">
                          <a:solidFill>
                            <a:schemeClr val="tx1"/>
                          </a:solidFill>
                          <a:latin typeface="Arial" pitchFamily="34" charset="0"/>
                          <a:ea typeface="+mn-ea"/>
                          <a:cs typeface="Arial" pitchFamily="34" charset="0"/>
                        </a:rPr>
                        <a:t>attempts and may not involve force; excludes molestations of</a:t>
                      </a:r>
                      <a:r>
                        <a:rPr lang="en-US" sz="1000" kern="1200" baseline="0" dirty="0">
                          <a:solidFill>
                            <a:schemeClr val="tx1"/>
                          </a:solidFill>
                          <a:latin typeface="Arial" pitchFamily="34" charset="0"/>
                          <a:ea typeface="+mn-ea"/>
                          <a:cs typeface="Arial" pitchFamily="34" charset="0"/>
                        </a:rPr>
                        <a:t> </a:t>
                      </a:r>
                      <a:r>
                        <a:rPr lang="en-US" sz="1000" kern="1200" dirty="0">
                          <a:solidFill>
                            <a:schemeClr val="tx1"/>
                          </a:solidFill>
                          <a:latin typeface="Arial" pitchFamily="34" charset="0"/>
                          <a:ea typeface="+mn-ea"/>
                          <a:cs typeface="Arial" pitchFamily="34" charset="0"/>
                        </a:rPr>
                        <a:t>children under 12.</a:t>
                      </a:r>
                      <a:endParaRPr lang="ba-RU" sz="1000" kern="1200" dirty="0">
                        <a:solidFill>
                          <a:schemeClr val="tx1"/>
                        </a:solidFill>
                        <a:latin typeface="Arial" pitchFamily="34" charset="0"/>
                        <a:ea typeface="+mn-ea"/>
                        <a:cs typeface="Arial" pitchFamily="34" charset="0"/>
                      </a:endParaRPr>
                    </a:p>
                  </a:txBody>
                  <a:tcPr/>
                </a:tc>
                <a:tc>
                  <a:txBody>
                    <a:bodyPr/>
                    <a:lstStyle/>
                    <a:p>
                      <a:pPr marL="0" algn="l" defTabSz="914400" rtl="0" eaLnBrk="1" latinLnBrk="0" hangingPunct="1"/>
                      <a:r>
                        <a:rPr lang="ba-RU" sz="1000" kern="1200" dirty="0">
                          <a:solidFill>
                            <a:schemeClr val="tx1"/>
                          </a:solidFill>
                          <a:latin typeface="Arial" pitchFamily="34" charset="0"/>
                          <a:ea typeface="+mn-ea"/>
                          <a:cs typeface="Arial" pitchFamily="34" charset="0"/>
                        </a:rPr>
                        <a:t>323,000</a:t>
                      </a:r>
                    </a:p>
                  </a:txBody>
                  <a:tcPr/>
                </a:tc>
                <a:tc>
                  <a:txBody>
                    <a:bodyPr/>
                    <a:lstStyle/>
                    <a:p>
                      <a:pPr marL="0" algn="l" defTabSz="914400" rtl="0" eaLnBrk="1" latinLnBrk="0" hangingPunct="1"/>
                      <a:r>
                        <a:rPr lang="ba-RU" sz="1000" kern="1200" dirty="0">
                          <a:solidFill>
                            <a:schemeClr val="tx1"/>
                          </a:solidFill>
                          <a:latin typeface="Arial" pitchFamily="34" charset="0"/>
                          <a:ea typeface="+mn-ea"/>
                          <a:cs typeface="Arial" pitchFamily="34" charset="0"/>
                        </a:rPr>
                        <a:t>120</a:t>
                      </a:r>
                    </a:p>
                  </a:txBody>
                  <a:tcPr/>
                </a:tc>
                <a:extLst>
                  <a:ext uri="{0D108BD9-81ED-4DB2-BD59-A6C34878D82A}">
                    <a16:rowId xmlns:a16="http://schemas.microsoft.com/office/drawing/2014/main" val="10002"/>
                  </a:ext>
                </a:extLst>
              </a:tr>
              <a:tr h="370840">
                <a:tc>
                  <a:txBody>
                    <a:bodyPr/>
                    <a:lstStyle/>
                    <a:p>
                      <a:pPr marL="0" algn="l" defTabSz="914400" rtl="0" eaLnBrk="1" latinLnBrk="0" hangingPunct="1"/>
                      <a:r>
                        <a:rPr lang="en-US" sz="1000" kern="1200" dirty="0">
                          <a:solidFill>
                            <a:schemeClr val="tx1"/>
                          </a:solidFill>
                          <a:latin typeface="Arial" pitchFamily="34" charset="0"/>
                          <a:ea typeface="+mn-ea"/>
                          <a:cs typeface="Arial" pitchFamily="34" charset="0"/>
                        </a:rPr>
                        <a:t>Robbery</a:t>
                      </a:r>
                      <a:endParaRPr lang="ba-RU" sz="1000" kern="1200" dirty="0">
                        <a:solidFill>
                          <a:schemeClr val="tx1"/>
                        </a:solidFill>
                        <a:latin typeface="Arial" pitchFamily="34" charset="0"/>
                        <a:ea typeface="+mn-ea"/>
                        <a:cs typeface="Arial" pitchFamily="34" charset="0"/>
                      </a:endParaRPr>
                    </a:p>
                  </a:txBody>
                  <a:tcPr/>
                </a:tc>
                <a:tc>
                  <a:txBody>
                    <a:bodyPr/>
                    <a:lstStyle/>
                    <a:p>
                      <a:pPr algn="l"/>
                      <a:r>
                        <a:rPr lang="en-US" sz="1000" kern="1200" dirty="0">
                          <a:solidFill>
                            <a:schemeClr val="tx1"/>
                          </a:solidFill>
                          <a:latin typeface="Arial" pitchFamily="34" charset="0"/>
                          <a:ea typeface="+mn-ea"/>
                          <a:cs typeface="Arial" pitchFamily="34" charset="0"/>
                        </a:rPr>
                        <a:t>The taking directly from a person of property or cash by force or</a:t>
                      </a:r>
                      <a:r>
                        <a:rPr lang="en-US" sz="1000" kern="1200" baseline="0" dirty="0">
                          <a:solidFill>
                            <a:schemeClr val="tx1"/>
                          </a:solidFill>
                          <a:latin typeface="Arial" pitchFamily="34" charset="0"/>
                          <a:ea typeface="+mn-ea"/>
                          <a:cs typeface="Arial" pitchFamily="34" charset="0"/>
                        </a:rPr>
                        <a:t> </a:t>
                      </a:r>
                      <a:r>
                        <a:rPr lang="en-US" sz="1000" kern="1200" dirty="0">
                          <a:solidFill>
                            <a:schemeClr val="tx1"/>
                          </a:solidFill>
                          <a:latin typeface="Arial" pitchFamily="34" charset="0"/>
                          <a:ea typeface="+mn-ea"/>
                          <a:cs typeface="Arial" pitchFamily="34" charset="0"/>
                        </a:rPr>
                        <a:t>threat of force, with or without a weapon; includes attempts;</a:t>
                      </a:r>
                      <a:r>
                        <a:rPr lang="en-US" sz="1000" kern="1200" baseline="0" dirty="0">
                          <a:solidFill>
                            <a:schemeClr val="tx1"/>
                          </a:solidFill>
                          <a:latin typeface="Arial" pitchFamily="34" charset="0"/>
                          <a:ea typeface="+mn-ea"/>
                          <a:cs typeface="Arial" pitchFamily="34" charset="0"/>
                        </a:rPr>
                        <a:t> </a:t>
                      </a:r>
                      <a:r>
                        <a:rPr lang="en-US" sz="1000" kern="1200" dirty="0">
                          <a:solidFill>
                            <a:schemeClr val="tx1"/>
                          </a:solidFill>
                          <a:latin typeface="Arial" pitchFamily="34" charset="0"/>
                          <a:ea typeface="+mn-ea"/>
                          <a:cs typeface="Arial" pitchFamily="34" charset="0"/>
                        </a:rPr>
                        <a:t>excludes hold-ups of commercial establishments.</a:t>
                      </a:r>
                      <a:endParaRPr lang="ba-RU" sz="1000" kern="1200" dirty="0">
                        <a:solidFill>
                          <a:schemeClr val="tx1"/>
                        </a:solidFill>
                        <a:latin typeface="Arial" pitchFamily="34" charset="0"/>
                        <a:ea typeface="+mn-ea"/>
                        <a:cs typeface="Arial" pitchFamily="34" charset="0"/>
                      </a:endParaRPr>
                    </a:p>
                  </a:txBody>
                  <a:tcPr/>
                </a:tc>
                <a:tc>
                  <a:txBody>
                    <a:bodyPr/>
                    <a:lstStyle/>
                    <a:p>
                      <a:pPr algn="l"/>
                      <a:r>
                        <a:rPr lang="ba-RU" sz="1000" kern="1200" dirty="0">
                          <a:solidFill>
                            <a:schemeClr val="tx1"/>
                          </a:solidFill>
                          <a:latin typeface="Arial" pitchFamily="34" charset="0"/>
                          <a:ea typeface="+mn-ea"/>
                          <a:cs typeface="Arial" pitchFamily="34" charset="0"/>
                        </a:rPr>
                        <a:t>501,000</a:t>
                      </a:r>
                    </a:p>
                  </a:txBody>
                  <a:tcPr/>
                </a:tc>
                <a:tc>
                  <a:txBody>
                    <a:bodyPr/>
                    <a:lstStyle/>
                    <a:p>
                      <a:pPr algn="l"/>
                      <a:r>
                        <a:rPr lang="ba-RU" sz="1000" kern="1200" dirty="0">
                          <a:solidFill>
                            <a:schemeClr val="tx1"/>
                          </a:solidFill>
                          <a:latin typeface="Arial" pitchFamily="34" charset="0"/>
                          <a:ea typeface="+mn-ea"/>
                          <a:cs typeface="Arial" pitchFamily="34" charset="0"/>
                        </a:rPr>
                        <a:t>180</a:t>
                      </a:r>
                    </a:p>
                  </a:txBody>
                  <a:tcPr/>
                </a:tc>
                <a:extLst>
                  <a:ext uri="{0D108BD9-81ED-4DB2-BD59-A6C34878D82A}">
                    <a16:rowId xmlns:a16="http://schemas.microsoft.com/office/drawing/2014/main" val="10003"/>
                  </a:ext>
                </a:extLst>
              </a:tr>
              <a:tr h="370840">
                <a:tc>
                  <a:txBody>
                    <a:bodyPr/>
                    <a:lstStyle/>
                    <a:p>
                      <a:pPr algn="l"/>
                      <a:r>
                        <a:rPr lang="en-US" sz="1000" kern="1200" dirty="0">
                          <a:solidFill>
                            <a:schemeClr val="tx1"/>
                          </a:solidFill>
                          <a:latin typeface="Arial" pitchFamily="34" charset="0"/>
                          <a:ea typeface="+mn-ea"/>
                          <a:cs typeface="Arial" pitchFamily="34" charset="0"/>
                        </a:rPr>
                        <a:t>Aggravated Assault</a:t>
                      </a:r>
                      <a:endParaRPr lang="ba-RU" sz="1000" kern="1200" dirty="0">
                        <a:solidFill>
                          <a:schemeClr val="tx1"/>
                        </a:solidFill>
                        <a:latin typeface="Arial" pitchFamily="34" charset="0"/>
                        <a:ea typeface="+mn-ea"/>
                        <a:cs typeface="Arial" pitchFamily="34" charset="0"/>
                      </a:endParaRPr>
                    </a:p>
                  </a:txBody>
                  <a:tcPr/>
                </a:tc>
                <a:tc>
                  <a:txBody>
                    <a:bodyPr/>
                    <a:lstStyle/>
                    <a:p>
                      <a:pPr algn="l"/>
                      <a:r>
                        <a:rPr lang="en-US" sz="1000" kern="1200" dirty="0">
                          <a:solidFill>
                            <a:schemeClr val="tx1"/>
                          </a:solidFill>
                          <a:latin typeface="Arial" pitchFamily="34" charset="0"/>
                          <a:ea typeface="+mn-ea"/>
                          <a:cs typeface="Arial" pitchFamily="34" charset="0"/>
                        </a:rPr>
                        <a:t>The attacking of person with a weapon, regardless of whether an</a:t>
                      </a:r>
                      <a:r>
                        <a:rPr lang="en-US" sz="1000" kern="1200" baseline="0" dirty="0">
                          <a:solidFill>
                            <a:schemeClr val="tx1"/>
                          </a:solidFill>
                          <a:latin typeface="Arial" pitchFamily="34" charset="0"/>
                          <a:ea typeface="+mn-ea"/>
                          <a:cs typeface="Arial" pitchFamily="34" charset="0"/>
                        </a:rPr>
                        <a:t> </a:t>
                      </a:r>
                      <a:r>
                        <a:rPr lang="en-US" sz="1000" kern="1200" dirty="0">
                          <a:solidFill>
                            <a:schemeClr val="tx1"/>
                          </a:solidFill>
                          <a:latin typeface="Arial" pitchFamily="34" charset="0"/>
                          <a:ea typeface="+mn-ea"/>
                          <a:cs typeface="Arial" pitchFamily="34" charset="0"/>
                        </a:rPr>
                        <a:t>injury is sustained;</a:t>
                      </a:r>
                      <a:r>
                        <a:rPr lang="en-US" sz="1000" kern="1200" baseline="0" dirty="0">
                          <a:solidFill>
                            <a:schemeClr val="tx1"/>
                          </a:solidFill>
                          <a:latin typeface="Arial" pitchFamily="34" charset="0"/>
                          <a:ea typeface="+mn-ea"/>
                          <a:cs typeface="Arial" pitchFamily="34" charset="0"/>
                        </a:rPr>
                        <a:t> </a:t>
                      </a:r>
                      <a:r>
                        <a:rPr lang="en-US" sz="1000" kern="1200" dirty="0">
                          <a:solidFill>
                            <a:schemeClr val="tx1"/>
                          </a:solidFill>
                          <a:latin typeface="Arial" pitchFamily="34" charset="0"/>
                          <a:ea typeface="+mn-ea"/>
                          <a:cs typeface="Arial" pitchFamily="34" charset="0"/>
                        </a:rPr>
                        <a:t>includes attempts as well as physical assaults</a:t>
                      </a:r>
                      <a:r>
                        <a:rPr lang="en-US" sz="1000" kern="1200" baseline="0" dirty="0">
                          <a:solidFill>
                            <a:schemeClr val="tx1"/>
                          </a:solidFill>
                          <a:latin typeface="Arial" pitchFamily="34" charset="0"/>
                          <a:ea typeface="+mn-ea"/>
                          <a:cs typeface="Arial" pitchFamily="34" charset="0"/>
                        </a:rPr>
                        <a:t> </a:t>
                      </a:r>
                      <a:r>
                        <a:rPr lang="en-US" sz="1000" kern="1200" dirty="0">
                          <a:solidFill>
                            <a:schemeClr val="tx1"/>
                          </a:solidFill>
                          <a:latin typeface="Arial" pitchFamily="34" charset="0"/>
                          <a:ea typeface="+mn-ea"/>
                          <a:cs typeface="Arial" pitchFamily="34" charset="0"/>
                        </a:rPr>
                        <a:t>without a weapon that result in serious injuries; excludes severe</a:t>
                      </a:r>
                      <a:r>
                        <a:rPr lang="en-US" sz="1000" kern="1200" baseline="0" dirty="0">
                          <a:solidFill>
                            <a:schemeClr val="tx1"/>
                          </a:solidFill>
                          <a:latin typeface="Arial" pitchFamily="34" charset="0"/>
                          <a:ea typeface="+mn-ea"/>
                          <a:cs typeface="Arial" pitchFamily="34" charset="0"/>
                        </a:rPr>
                        <a:t> </a:t>
                      </a:r>
                      <a:r>
                        <a:rPr lang="en-US" sz="1000" kern="1200" dirty="0">
                          <a:solidFill>
                            <a:schemeClr val="tx1"/>
                          </a:solidFill>
                          <a:latin typeface="Arial" pitchFamily="34" charset="0"/>
                          <a:ea typeface="+mn-ea"/>
                          <a:cs typeface="Arial" pitchFamily="34" charset="0"/>
                        </a:rPr>
                        <a:t>physical abuse of children under 12.</a:t>
                      </a:r>
                      <a:endParaRPr lang="ba-RU" sz="1000" kern="1200" dirty="0">
                        <a:solidFill>
                          <a:schemeClr val="tx1"/>
                        </a:solidFill>
                        <a:latin typeface="Arial" pitchFamily="34" charset="0"/>
                        <a:ea typeface="+mn-ea"/>
                        <a:cs typeface="Arial" pitchFamily="34" charset="0"/>
                      </a:endParaRPr>
                    </a:p>
                  </a:txBody>
                  <a:tcPr/>
                </a:tc>
                <a:tc>
                  <a:txBody>
                    <a:bodyPr/>
                    <a:lstStyle/>
                    <a:p>
                      <a:pPr algn="l"/>
                      <a:r>
                        <a:rPr lang="ba-RU" sz="1000" kern="1200" dirty="0">
                          <a:solidFill>
                            <a:schemeClr val="tx1"/>
                          </a:solidFill>
                          <a:latin typeface="Arial" pitchFamily="34" charset="0"/>
                          <a:ea typeface="+mn-ea"/>
                          <a:cs typeface="Arial" pitchFamily="34" charset="0"/>
                        </a:rPr>
                        <a:t>1,084,000</a:t>
                      </a:r>
                    </a:p>
                  </a:txBody>
                  <a:tcPr/>
                </a:tc>
                <a:tc>
                  <a:txBody>
                    <a:bodyPr/>
                    <a:lstStyle/>
                    <a:p>
                      <a:pPr algn="l"/>
                      <a:r>
                        <a:rPr lang="en-US" sz="1000" kern="1200" dirty="0">
                          <a:solidFill>
                            <a:schemeClr val="tx1"/>
                          </a:solidFill>
                          <a:latin typeface="Arial" pitchFamily="34" charset="0"/>
                          <a:ea typeface="+mn-ea"/>
                          <a:cs typeface="Arial" pitchFamily="34" charset="0"/>
                        </a:rPr>
                        <a:t>400</a:t>
                      </a:r>
                      <a:endParaRPr lang="ba-RU" sz="1000" kern="1200" dirty="0">
                        <a:solidFill>
                          <a:schemeClr val="tx1"/>
                        </a:solidFill>
                        <a:latin typeface="Arial" pitchFamily="34" charset="0"/>
                        <a:ea typeface="+mn-ea"/>
                        <a:cs typeface="Arial" pitchFamily="34" charset="0"/>
                      </a:endParaRPr>
                    </a:p>
                  </a:txBody>
                  <a:tcPr/>
                </a:tc>
                <a:extLst>
                  <a:ext uri="{0D108BD9-81ED-4DB2-BD59-A6C34878D82A}">
                    <a16:rowId xmlns:a16="http://schemas.microsoft.com/office/drawing/2014/main" val="10004"/>
                  </a:ext>
                </a:extLst>
              </a:tr>
              <a:tr h="370840">
                <a:tc>
                  <a:txBody>
                    <a:bodyPr/>
                    <a:lstStyle/>
                    <a:p>
                      <a:pPr algn="l"/>
                      <a:r>
                        <a:rPr lang="en-US" sz="1000" kern="1200" dirty="0">
                          <a:solidFill>
                            <a:schemeClr val="tx1"/>
                          </a:solidFill>
                          <a:latin typeface="Arial" pitchFamily="34" charset="0"/>
                          <a:ea typeface="+mn-ea"/>
                          <a:cs typeface="Arial" pitchFamily="34" charset="0"/>
                        </a:rPr>
                        <a:t>Simple Assault</a:t>
                      </a:r>
                      <a:endParaRPr lang="ba-RU" sz="1000" kern="1200" dirty="0">
                        <a:solidFill>
                          <a:schemeClr val="tx1"/>
                        </a:solidFill>
                        <a:latin typeface="Arial" pitchFamily="34" charset="0"/>
                        <a:ea typeface="+mn-ea"/>
                        <a:cs typeface="Arial" pitchFamily="34" charset="0"/>
                      </a:endParaRPr>
                    </a:p>
                  </a:txBody>
                  <a:tcPr/>
                </a:tc>
                <a:tc>
                  <a:txBody>
                    <a:bodyPr/>
                    <a:lstStyle/>
                    <a:p>
                      <a:pPr algn="l"/>
                      <a:r>
                        <a:rPr lang="en-US" sz="1000" kern="1200" dirty="0">
                          <a:solidFill>
                            <a:schemeClr val="tx1"/>
                          </a:solidFill>
                          <a:latin typeface="Arial" pitchFamily="34" charset="0"/>
                          <a:ea typeface="+mn-ea"/>
                          <a:cs typeface="Arial" pitchFamily="34" charset="0"/>
                        </a:rPr>
                        <a:t>The attacking of person without a weapon resulting in minor wounds</a:t>
                      </a:r>
                      <a:r>
                        <a:rPr lang="en-US" sz="1000" kern="1200" baseline="0" dirty="0">
                          <a:solidFill>
                            <a:schemeClr val="tx1"/>
                          </a:solidFill>
                          <a:latin typeface="Arial" pitchFamily="34" charset="0"/>
                          <a:ea typeface="+mn-ea"/>
                          <a:cs typeface="Arial" pitchFamily="34" charset="0"/>
                        </a:rPr>
                        <a:t> </a:t>
                      </a:r>
                      <a:r>
                        <a:rPr lang="en-US" sz="1000" kern="1200" dirty="0">
                          <a:solidFill>
                            <a:schemeClr val="tx1"/>
                          </a:solidFill>
                          <a:latin typeface="Arial" pitchFamily="34" charset="0"/>
                          <a:ea typeface="+mn-ea"/>
                          <a:cs typeface="Arial" pitchFamily="34" charset="0"/>
                        </a:rPr>
                        <a:t>or no physical injury; includes attempts and </a:t>
                      </a:r>
                      <a:r>
                        <a:rPr lang="en-US" sz="1000" kern="1200" dirty="0" err="1">
                          <a:solidFill>
                            <a:schemeClr val="tx1"/>
                          </a:solidFill>
                          <a:latin typeface="Arial" pitchFamily="34" charset="0"/>
                          <a:ea typeface="+mn-ea"/>
                          <a:cs typeface="Arial" pitchFamily="34" charset="0"/>
                        </a:rPr>
                        <a:t>intrafamily</a:t>
                      </a:r>
                      <a:r>
                        <a:rPr lang="en-US" sz="1000" kern="1200" dirty="0">
                          <a:solidFill>
                            <a:schemeClr val="tx1"/>
                          </a:solidFill>
                          <a:latin typeface="Arial" pitchFamily="34" charset="0"/>
                          <a:ea typeface="+mn-ea"/>
                          <a:cs typeface="Arial" pitchFamily="34" charset="0"/>
                        </a:rPr>
                        <a:t> violence.</a:t>
                      </a:r>
                      <a:endParaRPr lang="ba-RU" sz="1000" kern="1200" dirty="0">
                        <a:solidFill>
                          <a:schemeClr val="tx1"/>
                        </a:solidFill>
                        <a:latin typeface="Arial" pitchFamily="34" charset="0"/>
                        <a:ea typeface="+mn-ea"/>
                        <a:cs typeface="Arial" pitchFamily="34" charset="0"/>
                      </a:endParaRPr>
                    </a:p>
                  </a:txBody>
                  <a:tcPr/>
                </a:tc>
                <a:tc>
                  <a:txBody>
                    <a:bodyPr/>
                    <a:lstStyle/>
                    <a:p>
                      <a:pPr algn="l"/>
                      <a:r>
                        <a:rPr lang="ba-RU" sz="1000" kern="1200" dirty="0">
                          <a:solidFill>
                            <a:schemeClr val="tx1"/>
                          </a:solidFill>
                          <a:latin typeface="Arial" pitchFamily="34" charset="0"/>
                          <a:ea typeface="+mn-ea"/>
                          <a:cs typeface="Arial" pitchFamily="34" charset="0"/>
                        </a:rPr>
                        <a:t>3,841,000</a:t>
                      </a:r>
                    </a:p>
                  </a:txBody>
                  <a:tcPr/>
                </a:tc>
                <a:tc>
                  <a:txBody>
                    <a:bodyPr/>
                    <a:lstStyle/>
                    <a:p>
                      <a:pPr algn="l"/>
                      <a:r>
                        <a:rPr lang="ba-RU" sz="1000" kern="1200" dirty="0">
                          <a:solidFill>
                            <a:schemeClr val="tx1"/>
                          </a:solidFill>
                          <a:latin typeface="Arial" pitchFamily="34" charset="0"/>
                          <a:ea typeface="+mn-ea"/>
                          <a:cs typeface="Arial" pitchFamily="34" charset="0"/>
                        </a:rPr>
                        <a:t>1,410</a:t>
                      </a:r>
                    </a:p>
                  </a:txBody>
                  <a:tcPr/>
                </a:tc>
                <a:extLst>
                  <a:ext uri="{0D108BD9-81ED-4DB2-BD59-A6C34878D82A}">
                    <a16:rowId xmlns:a16="http://schemas.microsoft.com/office/drawing/2014/main" val="10005"/>
                  </a:ext>
                </a:extLst>
              </a:tr>
              <a:tr h="160376">
                <a:tc>
                  <a:txBody>
                    <a:bodyPr/>
                    <a:lstStyle/>
                    <a:p>
                      <a:pPr algn="l"/>
                      <a:r>
                        <a:rPr lang="en-US" sz="1000" dirty="0">
                          <a:latin typeface="Arial" pitchFamily="34" charset="0"/>
                          <a:cs typeface="Arial" pitchFamily="34" charset="0"/>
                        </a:rPr>
                        <a:t>Household Burglary</a:t>
                      </a:r>
                      <a:endParaRPr lang="ba-RU" sz="1000" dirty="0">
                        <a:latin typeface="Arial" pitchFamily="34" charset="0"/>
                        <a:cs typeface="Arial" pitchFamily="34" charset="0"/>
                      </a:endParaRPr>
                    </a:p>
                  </a:txBody>
                  <a:tcPr/>
                </a:tc>
                <a:tc>
                  <a:txBody>
                    <a:bodyPr/>
                    <a:lstStyle/>
                    <a:p>
                      <a:pPr algn="l"/>
                      <a:r>
                        <a:rPr lang="en-US" sz="1000" dirty="0">
                          <a:latin typeface="Arial" pitchFamily="34" charset="0"/>
                          <a:cs typeface="Arial" pitchFamily="34" charset="0"/>
                        </a:rPr>
                        <a:t>The unlawful entry of residence, garage, or shed, usually but not</a:t>
                      </a:r>
                      <a:r>
                        <a:rPr lang="en-US" sz="1000" baseline="0" dirty="0">
                          <a:latin typeface="Arial" pitchFamily="34" charset="0"/>
                          <a:cs typeface="Arial" pitchFamily="34" charset="0"/>
                        </a:rPr>
                        <a:t> </a:t>
                      </a:r>
                      <a:r>
                        <a:rPr lang="en-US" sz="1000" dirty="0">
                          <a:latin typeface="Arial" pitchFamily="34" charset="0"/>
                          <a:cs typeface="Arial" pitchFamily="34" charset="0"/>
                        </a:rPr>
                        <a:t>always, for the purpose of theft; includes attempts; excludes commercial</a:t>
                      </a:r>
                      <a:r>
                        <a:rPr lang="en-US" sz="1000" baseline="0" dirty="0">
                          <a:latin typeface="Arial" pitchFamily="34" charset="0"/>
                          <a:cs typeface="Arial" pitchFamily="34" charset="0"/>
                        </a:rPr>
                        <a:t> </a:t>
                      </a:r>
                      <a:r>
                        <a:rPr lang="en-US" sz="1000" dirty="0">
                          <a:latin typeface="Arial" pitchFamily="34" charset="0"/>
                          <a:cs typeface="Arial" pitchFamily="34" charset="0"/>
                        </a:rPr>
                        <a:t>or governmental premises.</a:t>
                      </a:r>
                      <a:endParaRPr lang="ba-RU" sz="1000" dirty="0">
                        <a:latin typeface="Arial" pitchFamily="34" charset="0"/>
                        <a:cs typeface="Arial" pitchFamily="34" charset="0"/>
                      </a:endParaRPr>
                    </a:p>
                  </a:txBody>
                  <a:tcPr/>
                </a:tc>
                <a:tc>
                  <a:txBody>
                    <a:bodyPr/>
                    <a:lstStyle/>
                    <a:p>
                      <a:pPr algn="l"/>
                      <a:r>
                        <a:rPr lang="ba-RU" sz="1000" dirty="0">
                          <a:latin typeface="Arial" pitchFamily="34" charset="0"/>
                          <a:cs typeface="Arial" pitchFamily="34" charset="0"/>
                        </a:rPr>
                        <a:t>3,291,000</a:t>
                      </a:r>
                    </a:p>
                  </a:txBody>
                  <a:tcPr/>
                </a:tc>
                <a:tc>
                  <a:txBody>
                    <a:bodyPr/>
                    <a:lstStyle/>
                    <a:p>
                      <a:pPr algn="l"/>
                      <a:r>
                        <a:rPr lang="en-US" sz="1000" dirty="0">
                          <a:latin typeface="Arial" pitchFamily="34" charset="0"/>
                          <a:cs typeface="Arial" pitchFamily="34" charset="0"/>
                        </a:rPr>
                        <a:t>2,470 (per 100,000</a:t>
                      </a:r>
                    </a:p>
                    <a:p>
                      <a:pPr algn="l"/>
                      <a:r>
                        <a:rPr lang="en-US" sz="1000" dirty="0">
                          <a:latin typeface="Arial" pitchFamily="34" charset="0"/>
                          <a:cs typeface="Arial" pitchFamily="34" charset="0"/>
                        </a:rPr>
                        <a:t>households)</a:t>
                      </a:r>
                      <a:endParaRPr lang="ba-RU" sz="1000" dirty="0">
                        <a:latin typeface="Arial" pitchFamily="34" charset="0"/>
                        <a:cs typeface="Arial" pitchFamily="34" charset="0"/>
                      </a:endParaRPr>
                    </a:p>
                  </a:txBody>
                  <a:tcPr/>
                </a:tc>
                <a:extLst>
                  <a:ext uri="{0D108BD9-81ED-4DB2-BD59-A6C34878D82A}">
                    <a16:rowId xmlns:a16="http://schemas.microsoft.com/office/drawing/2014/main" val="10006"/>
                  </a:ext>
                </a:extLst>
              </a:tr>
              <a:tr h="32801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a:latin typeface="Arial" pitchFamily="34" charset="0"/>
                          <a:cs typeface="Arial" pitchFamily="34" charset="0"/>
                        </a:rPr>
                        <a:t>Theft</a:t>
                      </a:r>
                      <a:endParaRPr lang="ba-RU" sz="1000" dirty="0">
                        <a:latin typeface="Arial" pitchFamily="34" charset="0"/>
                        <a:cs typeface="Arial" pitchFamily="34" charset="0"/>
                      </a:endParaRPr>
                    </a:p>
                  </a:txBody>
                  <a:tcPr/>
                </a:tc>
                <a:tc>
                  <a:txBody>
                    <a:bodyPr/>
                    <a:lstStyle/>
                    <a:p>
                      <a:pPr algn="l"/>
                      <a:r>
                        <a:rPr lang="en-US" sz="1000" dirty="0">
                          <a:latin typeface="Arial" pitchFamily="34" charset="0"/>
                          <a:cs typeface="Arial" pitchFamily="34" charset="0"/>
                        </a:rPr>
                        <a:t>The theft of property or cash without contact; includes attempts to</a:t>
                      </a:r>
                      <a:r>
                        <a:rPr lang="en-US" sz="1000" baseline="0" dirty="0">
                          <a:latin typeface="Arial" pitchFamily="34" charset="0"/>
                          <a:cs typeface="Arial" pitchFamily="34" charset="0"/>
                        </a:rPr>
                        <a:t> </a:t>
                      </a:r>
                      <a:r>
                        <a:rPr lang="en-US" sz="1000" dirty="0">
                          <a:latin typeface="Arial" pitchFamily="34" charset="0"/>
                          <a:cs typeface="Arial" pitchFamily="34" charset="0"/>
                        </a:rPr>
                        <a:t>take possessions and stealing by persons invited inside.</a:t>
                      </a:r>
                      <a:endParaRPr lang="ba-RU" sz="1000" dirty="0">
                        <a:latin typeface="Arial" pitchFamily="34" charset="0"/>
                        <a:cs typeface="Arial" pitchFamily="34" charset="0"/>
                      </a:endParaRPr>
                    </a:p>
                  </a:txBody>
                  <a:tcPr/>
                </a:tc>
                <a:tc>
                  <a:txBody>
                    <a:bodyPr/>
                    <a:lstStyle/>
                    <a:p>
                      <a:pPr algn="l"/>
                      <a:r>
                        <a:rPr lang="ba-RU" sz="1000" dirty="0">
                          <a:latin typeface="Arial" pitchFamily="34" charset="0"/>
                          <a:cs typeface="Arial" pitchFamily="34" charset="0"/>
                        </a:rPr>
                        <a:t>12,040,000</a:t>
                      </a:r>
                    </a:p>
                  </a:txBody>
                  <a:tcPr/>
                </a:tc>
                <a:tc>
                  <a:txBody>
                    <a:bodyPr/>
                    <a:lstStyle/>
                    <a:p>
                      <a:pPr algn="l"/>
                      <a:r>
                        <a:rPr lang="en-US" sz="1000" dirty="0">
                          <a:latin typeface="Arial" pitchFamily="34" charset="0"/>
                          <a:cs typeface="Arial" pitchFamily="34" charset="0"/>
                        </a:rPr>
                        <a:t>9,030 (per 100,000</a:t>
                      </a:r>
                    </a:p>
                    <a:p>
                      <a:pPr algn="l"/>
                      <a:r>
                        <a:rPr lang="en-US" sz="1000" dirty="0">
                          <a:latin typeface="Arial" pitchFamily="34" charset="0"/>
                          <a:cs typeface="Arial" pitchFamily="34" charset="0"/>
                        </a:rPr>
                        <a:t>households)</a:t>
                      </a:r>
                      <a:endParaRPr lang="ba-RU" sz="1000" dirty="0">
                        <a:latin typeface="Arial" pitchFamily="34" charset="0"/>
                        <a:cs typeface="Arial" pitchFamily="34" charset="0"/>
                      </a:endParaRPr>
                    </a:p>
                  </a:txBody>
                  <a:tcPr/>
                </a:tc>
                <a:extLst>
                  <a:ext uri="{0D108BD9-81ED-4DB2-BD59-A6C34878D82A}">
                    <a16:rowId xmlns:a16="http://schemas.microsoft.com/office/drawing/2014/main" val="10007"/>
                  </a:ext>
                </a:extLst>
              </a:tr>
              <a:tr h="370840">
                <a:tc>
                  <a:txBody>
                    <a:bodyPr/>
                    <a:lstStyle/>
                    <a:p>
                      <a:pPr algn="l"/>
                      <a:r>
                        <a:rPr lang="en-US" sz="1000" dirty="0">
                          <a:latin typeface="Arial" pitchFamily="34" charset="0"/>
                          <a:cs typeface="Arial" pitchFamily="34" charset="0"/>
                        </a:rPr>
                        <a:t>Motor Vehicle Theft</a:t>
                      </a:r>
                      <a:endParaRPr lang="ba-RU" sz="1000" dirty="0">
                        <a:latin typeface="Arial" pitchFamily="34" charset="0"/>
                        <a:cs typeface="Arial" pitchFamily="34" charset="0"/>
                      </a:endParaRPr>
                    </a:p>
                  </a:txBody>
                  <a:tcPr/>
                </a:tc>
                <a:tc>
                  <a:txBody>
                    <a:bodyPr/>
                    <a:lstStyle/>
                    <a:p>
                      <a:pPr algn="l"/>
                      <a:r>
                        <a:rPr lang="en-US" sz="1000" dirty="0">
                          <a:latin typeface="Arial" pitchFamily="34" charset="0"/>
                          <a:cs typeface="Arial" pitchFamily="34" charset="0"/>
                        </a:rPr>
                        <a:t>The driving away or taking without authorization of any household’s</a:t>
                      </a:r>
                      <a:r>
                        <a:rPr lang="en-US" sz="1000" baseline="0" dirty="0">
                          <a:latin typeface="Arial" pitchFamily="34" charset="0"/>
                          <a:cs typeface="Arial" pitchFamily="34" charset="0"/>
                        </a:rPr>
                        <a:t> </a:t>
                      </a:r>
                      <a:r>
                        <a:rPr lang="en-US" sz="1000" dirty="0">
                          <a:latin typeface="Arial" pitchFamily="34" charset="0"/>
                          <a:cs typeface="Arial" pitchFamily="34" charset="0"/>
                        </a:rPr>
                        <a:t>motorized vehicle; includes attempts.</a:t>
                      </a:r>
                      <a:endParaRPr lang="ba-RU" sz="1000" dirty="0">
                        <a:latin typeface="Arial" pitchFamily="34" charset="0"/>
                        <a:cs typeface="Arial" pitchFamily="34" charset="0"/>
                      </a:endParaRPr>
                    </a:p>
                  </a:txBody>
                  <a:tcPr/>
                </a:tc>
                <a:tc>
                  <a:txBody>
                    <a:bodyPr/>
                    <a:lstStyle/>
                    <a:p>
                      <a:pPr algn="l"/>
                      <a:r>
                        <a:rPr lang="ba-RU" sz="1000" dirty="0">
                          <a:latin typeface="Arial" pitchFamily="34" charset="0"/>
                          <a:cs typeface="Arial" pitchFamily="34" charset="0"/>
                        </a:rPr>
                        <a:t>586,000</a:t>
                      </a:r>
                    </a:p>
                  </a:txBody>
                  <a:tcPr/>
                </a:tc>
                <a:tc>
                  <a:txBody>
                    <a:bodyPr/>
                    <a:lstStyle/>
                    <a:p>
                      <a:pPr algn="l"/>
                      <a:r>
                        <a:rPr lang="en-US" sz="1000" dirty="0">
                          <a:latin typeface="Arial" pitchFamily="34" charset="0"/>
                          <a:cs typeface="Arial" pitchFamily="34" charset="0"/>
                        </a:rPr>
                        <a:t>440 (per 100,000</a:t>
                      </a:r>
                    </a:p>
                    <a:p>
                      <a:pPr algn="l"/>
                      <a:r>
                        <a:rPr lang="en-US" sz="1000" dirty="0">
                          <a:latin typeface="Arial" pitchFamily="34" charset="0"/>
                          <a:cs typeface="Arial" pitchFamily="34" charset="0"/>
                        </a:rPr>
                        <a:t>households)</a:t>
                      </a:r>
                      <a:endParaRPr lang="ba-RU" sz="1000" dirty="0">
                        <a:latin typeface="Arial" pitchFamily="34" charset="0"/>
                        <a:cs typeface="Arial" pitchFamily="34" charset="0"/>
                      </a:endParaRPr>
                    </a:p>
                  </a:txBody>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18187850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5"/>
          <p:cNvSpPr>
            <a:spLocks noGrp="1"/>
          </p:cNvSpPr>
          <p:nvPr>
            <p:ph type="title"/>
          </p:nvPr>
        </p:nvSpPr>
        <p:spPr>
          <a:xfrm>
            <a:off x="228600" y="26988"/>
            <a:ext cx="7772400" cy="1039812"/>
          </a:xfrm>
        </p:spPr>
        <p:txBody>
          <a:bodyPr/>
          <a:lstStyle/>
          <a:p>
            <a:r>
              <a:rPr lang="en-US" sz="3200" dirty="0">
                <a:latin typeface="Arial" pitchFamily="34" charset="0"/>
                <a:ea typeface="MS PGothic" pitchFamily="34" charset="-128"/>
                <a:cs typeface="Arial" pitchFamily="34" charset="0"/>
              </a:rPr>
              <a:t>Discussion Question 2</a:t>
            </a:r>
          </a:p>
        </p:txBody>
      </p:sp>
      <p:sp>
        <p:nvSpPr>
          <p:cNvPr id="50178" name="Content Placeholder 6"/>
          <p:cNvSpPr>
            <a:spLocks noGrp="1"/>
          </p:cNvSpPr>
          <p:nvPr>
            <p:ph idx="1"/>
          </p:nvPr>
        </p:nvSpPr>
        <p:spPr/>
        <p:txBody>
          <a:bodyPr/>
          <a:lstStyle/>
          <a:p>
            <a:pPr>
              <a:buSzTx/>
            </a:pPr>
            <a:r>
              <a:rPr dirty="0">
                <a:latin typeface="Arial" pitchFamily="34" charset="0"/>
                <a:cs typeface="Arial" pitchFamily="34" charset="0"/>
              </a:rPr>
              <a:t>How does the precise wording of crime definitions affect the statistics derived from them? Do you think the #</a:t>
            </a:r>
            <a:r>
              <a:rPr dirty="0" err="1">
                <a:latin typeface="Arial" pitchFamily="34" charset="0"/>
                <a:cs typeface="Arial" pitchFamily="34" charset="0"/>
              </a:rPr>
              <a:t>MeToo</a:t>
            </a:r>
            <a:r>
              <a:rPr dirty="0">
                <a:latin typeface="Arial" pitchFamily="34" charset="0"/>
                <a:cs typeface="Arial" pitchFamily="34" charset="0"/>
              </a:rPr>
              <a:t> movement will have any affect on the UCR</a:t>
            </a:r>
            <a:r>
              <a:rPr lang="ja-JP" altLang="en-US" dirty="0">
                <a:latin typeface="Arial" pitchFamily="34" charset="0"/>
                <a:cs typeface="Arial" pitchFamily="34" charset="0"/>
              </a:rPr>
              <a:t>’</a:t>
            </a:r>
            <a:r>
              <a:rPr altLang="ja-JP" dirty="0">
                <a:latin typeface="Arial" pitchFamily="34" charset="0"/>
                <a:cs typeface="Arial" pitchFamily="34" charset="0"/>
              </a:rPr>
              <a:t>s definition of rape?</a:t>
            </a:r>
            <a:endParaRPr dirty="0">
              <a:latin typeface="Arial" pitchFamily="34" charset="0"/>
              <a:cs typeface="Arial" pitchFamily="34" charset="0"/>
            </a:endParaRPr>
          </a:p>
        </p:txBody>
      </p:sp>
    </p:spTree>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 y="42223"/>
            <a:ext cx="8915400" cy="1039091"/>
          </a:xfrm>
        </p:spPr>
        <p:txBody>
          <a:bodyPr>
            <a:normAutofit/>
          </a:bodyPr>
          <a:lstStyle/>
          <a:p>
            <a:r>
              <a:rPr lang="en-US" sz="3000" dirty="0"/>
              <a:t>Searching for Changes in the Big Picture: Detecting Trends in Interpersonal Violence and Theft</a:t>
            </a:r>
            <a:endParaRPr lang="ba-RU" sz="3000" dirty="0"/>
          </a:p>
        </p:txBody>
      </p:sp>
      <p:sp>
        <p:nvSpPr>
          <p:cNvPr id="45058" name="Content Placeholder 2"/>
          <p:cNvSpPr>
            <a:spLocks noGrp="1" noRot="1" noChangeArrowheads="1"/>
          </p:cNvSpPr>
          <p:nvPr>
            <p:ph idx="1"/>
          </p:nvPr>
        </p:nvSpPr>
        <p:spPr/>
        <p:txBody>
          <a:bodyPr/>
          <a:lstStyle/>
          <a:p>
            <a:pPr marL="0" indent="0" eaLnBrk="1" hangingPunct="1">
              <a:spcBef>
                <a:spcPct val="0"/>
              </a:spcBef>
              <a:buSzTx/>
              <a:buFont typeface="Arial" pitchFamily="34" charset="0"/>
              <a:buNone/>
            </a:pPr>
            <a:r>
              <a:rPr sz="2400" dirty="0">
                <a:latin typeface="Arial" pitchFamily="34" charset="0"/>
                <a:cs typeface="Arial" pitchFamily="34" charset="0"/>
              </a:rPr>
              <a:t>Crime trends in the big picture include</a:t>
            </a:r>
          </a:p>
          <a:p>
            <a:pPr eaLnBrk="1" hangingPunct="1">
              <a:spcBef>
                <a:spcPct val="0"/>
              </a:spcBef>
              <a:buSzTx/>
            </a:pPr>
            <a:r>
              <a:rPr sz="2200" b="1" dirty="0">
                <a:latin typeface="Arial" pitchFamily="34" charset="0"/>
                <a:cs typeface="Arial" pitchFamily="34" charset="0"/>
              </a:rPr>
              <a:t>Spikes</a:t>
            </a:r>
            <a:r>
              <a:rPr sz="2200" dirty="0">
                <a:latin typeface="Arial" pitchFamily="34" charset="0"/>
                <a:cs typeface="Arial" pitchFamily="34" charset="0"/>
              </a:rPr>
              <a:t>: Sudden jumps in crime rates</a:t>
            </a:r>
          </a:p>
          <a:p>
            <a:pPr eaLnBrk="1" hangingPunct="1">
              <a:buSzTx/>
            </a:pPr>
            <a:r>
              <a:rPr sz="2200" b="1" dirty="0">
                <a:latin typeface="Arial" pitchFamily="34" charset="0"/>
                <a:cs typeface="Arial" pitchFamily="34" charset="0"/>
              </a:rPr>
              <a:t>Crime waves</a:t>
            </a:r>
            <a:r>
              <a:rPr sz="2200" dirty="0">
                <a:latin typeface="Arial" pitchFamily="34" charset="0"/>
                <a:cs typeface="Arial" pitchFamily="34" charset="0"/>
              </a:rPr>
              <a:t>: Sharp increases in rates, continuing over consecutive years</a:t>
            </a:r>
          </a:p>
          <a:p>
            <a:pPr eaLnBrk="1" hangingPunct="1">
              <a:buSzTx/>
            </a:pPr>
            <a:r>
              <a:rPr sz="2200" b="1" dirty="0">
                <a:latin typeface="Arial" pitchFamily="34" charset="0"/>
                <a:cs typeface="Arial" pitchFamily="34" charset="0"/>
              </a:rPr>
              <a:t>Crime crashes</a:t>
            </a:r>
            <a:r>
              <a:rPr sz="2200" dirty="0">
                <a:latin typeface="Arial" pitchFamily="34" charset="0"/>
                <a:cs typeface="Arial" pitchFamily="34" charset="0"/>
              </a:rPr>
              <a:t>: Downward crime rates year-after-year</a:t>
            </a:r>
            <a:endParaRPr sz="1800" dirty="0">
              <a:latin typeface="Arial" pitchFamily="34" charset="0"/>
              <a:cs typeface="Arial" pitchFamily="34" charset="0"/>
            </a:endParaRPr>
          </a:p>
          <a:p>
            <a:pPr marL="0" indent="0" eaLnBrk="1" hangingPunct="1">
              <a:buSzTx/>
              <a:buFont typeface="Arial" pitchFamily="34" charset="0"/>
              <a:buNone/>
            </a:pPr>
            <a:r>
              <a:rPr sz="2400" dirty="0">
                <a:latin typeface="Arial" pitchFamily="34" charset="0"/>
                <a:cs typeface="Arial" pitchFamily="34" charset="0"/>
              </a:rPr>
              <a:t>Crime trends in the United States revealed by the UCR and NCVS</a:t>
            </a:r>
          </a:p>
          <a:p>
            <a:pPr eaLnBrk="1" hangingPunct="1">
              <a:buSzTx/>
            </a:pPr>
            <a:r>
              <a:rPr sz="2200" dirty="0">
                <a:latin typeface="Arial" pitchFamily="34" charset="0"/>
                <a:cs typeface="Arial" pitchFamily="34" charset="0"/>
              </a:rPr>
              <a:t>Major crime wave during the late 1960s</a:t>
            </a:r>
          </a:p>
          <a:p>
            <a:pPr eaLnBrk="1" hangingPunct="1">
              <a:buSzTx/>
            </a:pPr>
            <a:r>
              <a:rPr sz="2200" dirty="0">
                <a:latin typeface="Arial" pitchFamily="34" charset="0"/>
                <a:cs typeface="Arial" pitchFamily="34" charset="0"/>
              </a:rPr>
              <a:t>Violent crime </a:t>
            </a:r>
            <a:r>
              <a:rPr altLang="en-US" sz="2200" dirty="0">
                <a:latin typeface="Arial" pitchFamily="34" charset="0"/>
                <a:cs typeface="Arial" pitchFamily="34" charset="0"/>
              </a:rPr>
              <a:t>“</a:t>
            </a:r>
            <a:r>
              <a:rPr sz="2200" dirty="0">
                <a:latin typeface="Arial" pitchFamily="34" charset="0"/>
                <a:cs typeface="Arial" pitchFamily="34" charset="0"/>
              </a:rPr>
              <a:t>crash</a:t>
            </a:r>
            <a:r>
              <a:rPr altLang="en-US" sz="2200" dirty="0">
                <a:latin typeface="Arial" pitchFamily="34" charset="0"/>
                <a:cs typeface="Arial" pitchFamily="34" charset="0"/>
              </a:rPr>
              <a:t>”</a:t>
            </a:r>
            <a:r>
              <a:rPr sz="2200" dirty="0">
                <a:latin typeface="Arial" pitchFamily="34" charset="0"/>
                <a:cs typeface="Arial" pitchFamily="34" charset="0"/>
              </a:rPr>
              <a:t> in the 1990s, drifting downward until 2014 </a:t>
            </a:r>
          </a:p>
          <a:p>
            <a:pPr eaLnBrk="1" hangingPunct="1">
              <a:buSzTx/>
            </a:pPr>
            <a:r>
              <a:rPr sz="2200" dirty="0">
                <a:latin typeface="Arial" pitchFamily="34" charset="0"/>
                <a:cs typeface="Arial" pitchFamily="34" charset="0"/>
              </a:rPr>
              <a:t>Uptick in violent crime in 2016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2"/>
          <p:cNvSpPr>
            <a:spLocks noGrp="1" noRot="1"/>
          </p:cNvSpPr>
          <p:nvPr>
            <p:ph type="title"/>
          </p:nvPr>
        </p:nvSpPr>
        <p:spPr/>
        <p:txBody>
          <a:bodyPr>
            <a:noAutofit/>
          </a:bodyPr>
          <a:lstStyle/>
          <a:p>
            <a:pPr eaLnBrk="1" hangingPunct="1"/>
            <a:r>
              <a:rPr lang="en-US" sz="3200" dirty="0"/>
              <a:t>Figure 3.2 Trends in Violent Victimization Rates, United States, 1973-2016</a:t>
            </a:r>
          </a:p>
        </p:txBody>
      </p:sp>
      <p:pic>
        <p:nvPicPr>
          <p:cNvPr id="6" name="Picture 2" descr="A graph shows trends in violent victimization rates, United States, from the years 1973 to 2016. The horizontal axis represents the years in increment of 1 year. The vertical axis to the right represents UCR Rate (per 100,000 inhabitants) which ranges from 0 to 60 in increments of 10 and the vertical axis to the left represents NCVS Rate (per 1,000 persons) which ranges from 0 to 600 in increments of 100.  &#10;UCR Rate (per 100,000 inhabitants) per year is listed as follows: 1973 - 31;1974 - 35; 1975 - 36; 1976 - 35; 1977 - 36; 1978 - 37; 1979 - 41; 1980 - 45; 1981 - 45; 1982 - 42; 1983 - 40; 1984 - 40; 1985 - 42; 1986 - 45; 1987 - 45; 1988 - 48; 1989 - 50; 1990 - 54; 1991 - 56; 1992 - 56; 1993 - 55; 1994 - 53; 1995 - 51; 1996 - 46; 1997 - 45; 1998 - 42; 1999 - 39; 2000 - 37; 2001 - 37; 2002 - 35; 2003 - 34; 2004 - 33; 2005 - 34; 2006 - 35; 2007 - 35;  2008 - 33; 2009 - 32; 2010 - 30; 2011 - 29; 2012 - 29; 2013 - 28; 2014 - 27; 2015 - 28; 2016 - 29. &#10;NCVS Rate (per 1,000 persons) per year is listed as follows: 1973 - 490; 1974 - 490; 1975 - 490; 1976 - 490; 1977 - 510; 1978 - 500; 1979 - 520; 1980 - 490; 1981- 530; 1982- 515; 1983 - 460; 1984 - 460; 1985- 450; 1986 - 420; 1987 - 440; 1988 - 440; 1989 - 435; 1990 - 440; 1991 - 480; 1992 - 480; 1993 - 500; 1994 - 520; 1995 - 470; 1996 - 425; 1997 - 390; 1998 - 380; 1999 - 340; 2000 - 290; 2001 - 250; 2002 - 310; 2003 - 240; 2004 - 220; 2005 - 210; 2006 - 250; 2007 - 210; 2008 - 190; 2009 - 170; 2010 - 190; 2011 - 240; 2012 - 260; 2013 - 240; 2014 - 200; 2015 - 190; 2016 - 210. The data given in the graph are approximate."/>
          <p:cNvPicPr>
            <a:picLocks noGrp="1" noChangeAspect="1" noChangeArrowheads="1"/>
          </p:cNvPicPr>
          <p:nvPr>
            <p:ph type="pic" sz="quarter" idx="10"/>
          </p:nvPr>
        </p:nvPicPr>
        <p:blipFill>
          <a:blip r:embed="rId3">
            <a:extLst>
              <a:ext uri="{28A0092B-C50C-407E-A947-70E740481C1C}">
                <a14:useLocalDpi xmlns:a14="http://schemas.microsoft.com/office/drawing/2010/main" val="0"/>
              </a:ext>
            </a:extLst>
          </a:blip>
          <a:stretch>
            <a:fillRect/>
          </a:stretch>
        </p:blipFill>
        <p:spPr bwMode="auto">
          <a:xfrm>
            <a:off x="1208637" y="1621362"/>
            <a:ext cx="6726726" cy="440370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37630106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2"/>
          <p:cNvSpPr>
            <a:spLocks noGrp="1" noRot="1"/>
          </p:cNvSpPr>
          <p:nvPr>
            <p:ph type="title"/>
          </p:nvPr>
        </p:nvSpPr>
        <p:spPr/>
        <p:txBody>
          <a:bodyPr>
            <a:noAutofit/>
          </a:bodyPr>
          <a:lstStyle/>
          <a:p>
            <a:pPr eaLnBrk="1" hangingPunct="1"/>
            <a:r>
              <a:rPr lang="en-US" sz="3200" dirty="0"/>
              <a:t>Figure 3.3 Trends in Property Crime Rates, United States, 1973-2016</a:t>
            </a:r>
          </a:p>
        </p:txBody>
      </p:sp>
      <p:pic>
        <p:nvPicPr>
          <p:cNvPr id="5" name="Picture 2" descr="A graph shows trends in property crime rates, United States, from the years 1973 to 2016. The horizontal axis represents year ranges from 1973 to 2016 in increments of 1 year. The vertical axis to the right represents UCR Rate (per 100,000 inhabitants) which ranges from 0 to 6000 in increments of 1000 and the vertical axis to the left represents NCVS Rate (per 1,000 persons) which ranges from 0 to 600 in increments of 100.  &#10;NCVS property crime rate per year is listed as follows: 1973 - 520; 1974 - 550; 1975 - 550; 1976 - 540; 1977 - 540; 1978 - 530; 1979 - 530; 1980 - 500; 1981 - 500; 1982 - 470; 1983 - 430; 1984 - 400; 1985 - 390; 1986 - 380; 1987 - 385; 1988 - 385; 1989 - 380; 1990 - 350;1991 - 360; 1992 - 330; 1993 - 320; 1994 - 310; 1995 - 290; 1996 - 270; 1997 - 260; 1998 - 210; 1999 - 200; 2000 - 180; 2001 - 170; 2002 - 170; 2003 - 160; 2004 - 160; 2005 - 150; 2006 - 140; 2007 - 140;  2008 - 130; 2009 - 120; 2010 - 120; 2011 - 130; 2012 - 150; 2013 - 130; 2014 - 120; 2015 - 110; 2016 - 120. &#10;UCR property crime rate per year is listed as follows: 1973 - 3800; 1974 - 4400; 1975 - 4800; 1976 - 4800; 1977 - 4600; 1978 - 4600; 1979 - 5000; 1980 - 5300; 1981 - 5200; 1982 - 5000; 1983 - 4600; 1984 - 4400; 1985 - 4600; 1986 - 4800; 1987 - 4900; 1988 - 5000; 1989 - 5050; 1990 - 5050; 1991 - 5100; 1992 - 4800; 1993 - 4700; 1994 - 4600; 1995 - 4500; 1996 - 4400; 1997 - 4300; 1998 - 4000; 1999 - 3700; 2000 - 3600; 2001 - 3700; 2002- 3700; 2003 - 3600; 2004 - 3500; 2005 - 3450; 2006 - 3400; 2007 - 3300;  2008- 3200; 2009 - 3000; 2010 - 2950; 2011 - 2900; 2012 - 2800; 2013 - 2700; 2014 - 2600; 2015 - 2500; 2016 - 2400."/>
          <p:cNvPicPr>
            <a:picLocks noGrp="1" noChangeAspect="1" noChangeArrowheads="1"/>
          </p:cNvPicPr>
          <p:nvPr>
            <p:ph type="pic" sz="quarter" idx="10"/>
          </p:nvPr>
        </p:nvPicPr>
        <p:blipFill>
          <a:blip r:embed="rId3">
            <a:extLst>
              <a:ext uri="{28A0092B-C50C-407E-A947-70E740481C1C}">
                <a14:useLocalDpi xmlns:a14="http://schemas.microsoft.com/office/drawing/2010/main" val="0"/>
              </a:ext>
            </a:extLst>
          </a:blip>
          <a:stretch>
            <a:fillRect/>
          </a:stretch>
        </p:blipFill>
        <p:spPr bwMode="auto">
          <a:xfrm>
            <a:off x="892417" y="1491342"/>
            <a:ext cx="7359166" cy="458164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23961337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6104" y="1524000"/>
            <a:ext cx="7457449" cy="4472060"/>
          </a:xfrm>
          <a:noFill/>
          <a:ln>
            <a:noFill/>
          </a:ln>
        </p:spPr>
        <p:txBody>
          <a:bodyPr vert="horz" wrap="square" lIns="91440" tIns="45720" rIns="91440" bIns="45720" numCol="1" anchor="ctr" anchorCtr="0" compatLnSpc="1">
            <a:prstTxWarp prst="textNoShape">
              <a:avLst/>
            </a:prstTxWarp>
            <a:normAutofit/>
          </a:bodyPr>
          <a:lstStyle/>
          <a:p>
            <a:pPr algn="ctr" eaLnBrk="1" hangingPunct="1">
              <a:spcAft>
                <a:spcPts val="1500"/>
              </a:spcAft>
              <a:defRPr/>
            </a:pPr>
            <a:r>
              <a:rPr lang="en-US" altLang="en-US" sz="4600" b="1" cap="all" dirty="0">
                <a:solidFill>
                  <a:schemeClr val="tx1"/>
                </a:solidFill>
                <a:ea typeface="MS PGothic" panose="020B0600070205080204" pitchFamily="34" charset="-128"/>
              </a:rPr>
              <a:t>Taking a Longer View: Murders in the United States Over the Past Century</a:t>
            </a:r>
          </a:p>
        </p:txBody>
      </p:sp>
    </p:spTree>
    <p:extLst>
      <p:ext uri="{BB962C8B-B14F-4D97-AF65-F5344CB8AC3E}">
        <p14:creationId xmlns:p14="http://schemas.microsoft.com/office/powerpoint/2010/main" val="22093647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2"/>
          <p:cNvSpPr>
            <a:spLocks noGrp="1" noRot="1"/>
          </p:cNvSpPr>
          <p:nvPr>
            <p:ph type="title"/>
          </p:nvPr>
        </p:nvSpPr>
        <p:spPr>
          <a:xfrm>
            <a:off x="228600" y="26988"/>
            <a:ext cx="7772400" cy="1039812"/>
          </a:xfrm>
        </p:spPr>
        <p:txBody>
          <a:bodyPr/>
          <a:lstStyle/>
          <a:p>
            <a:pPr eaLnBrk="1" hangingPunct="1">
              <a:spcAft>
                <a:spcPts val="1500"/>
              </a:spcAft>
              <a:buClr>
                <a:srgbClr val="5ECCF3"/>
              </a:buClr>
            </a:pPr>
            <a:r>
              <a:rPr lang="en-US" sz="3200" dirty="0">
                <a:latin typeface="Arial" pitchFamily="34" charset="0"/>
                <a:ea typeface="MS PGothic" pitchFamily="34" charset="-128"/>
                <a:cs typeface="Arial" pitchFamily="34" charset="0"/>
              </a:rPr>
              <a:t>Types of Murder</a:t>
            </a:r>
          </a:p>
        </p:txBody>
      </p:sp>
      <p:sp>
        <p:nvSpPr>
          <p:cNvPr id="51202" name="Content Placeholder 2"/>
          <p:cNvSpPr>
            <a:spLocks noGrp="1" noRot="1" noChangeArrowheads="1"/>
          </p:cNvSpPr>
          <p:nvPr>
            <p:ph idx="1"/>
          </p:nvPr>
        </p:nvSpPr>
        <p:spPr/>
        <p:txBody>
          <a:bodyPr/>
          <a:lstStyle/>
          <a:p>
            <a:pPr marL="0" indent="0" eaLnBrk="1" hangingPunct="1">
              <a:spcBef>
                <a:spcPct val="0"/>
              </a:spcBef>
              <a:buSzTx/>
              <a:buFont typeface="Arial" pitchFamily="34" charset="0"/>
              <a:buNone/>
            </a:pPr>
            <a:r>
              <a:rPr sz="2400" dirty="0">
                <a:latin typeface="Arial" pitchFamily="34" charset="0"/>
                <a:cs typeface="Arial" pitchFamily="34" charset="0"/>
              </a:rPr>
              <a:t>Homicide</a:t>
            </a:r>
          </a:p>
          <a:p>
            <a:pPr eaLnBrk="1" hangingPunct="1">
              <a:spcBef>
                <a:spcPct val="0"/>
              </a:spcBef>
              <a:buSzTx/>
            </a:pPr>
            <a:r>
              <a:rPr sz="2000" dirty="0">
                <a:latin typeface="Arial" pitchFamily="34" charset="0"/>
                <a:cs typeface="Arial" pitchFamily="34" charset="0"/>
              </a:rPr>
              <a:t>Killing of one human being by another</a:t>
            </a:r>
          </a:p>
          <a:p>
            <a:pPr eaLnBrk="1" hangingPunct="1">
              <a:spcBef>
                <a:spcPct val="0"/>
              </a:spcBef>
              <a:buSzTx/>
            </a:pPr>
            <a:r>
              <a:rPr sz="2000" dirty="0">
                <a:latin typeface="Arial" pitchFamily="34" charset="0"/>
                <a:cs typeface="Arial" pitchFamily="34" charset="0"/>
              </a:rPr>
              <a:t>Not always punishable</a:t>
            </a:r>
          </a:p>
          <a:p>
            <a:pPr marL="0" indent="0" eaLnBrk="1" hangingPunct="1">
              <a:buSzTx/>
              <a:buFont typeface="Arial" pitchFamily="34" charset="0"/>
              <a:buNone/>
            </a:pPr>
            <a:r>
              <a:rPr sz="2400" dirty="0">
                <a:latin typeface="Arial" pitchFamily="34" charset="0"/>
                <a:cs typeface="Arial" pitchFamily="34" charset="0"/>
              </a:rPr>
              <a:t>First-degree murder</a:t>
            </a:r>
          </a:p>
          <a:p>
            <a:pPr eaLnBrk="1" hangingPunct="1">
              <a:buSzTx/>
            </a:pPr>
            <a:r>
              <a:rPr sz="2000" dirty="0">
                <a:latin typeface="Arial" pitchFamily="34" charset="0"/>
                <a:cs typeface="Arial" pitchFamily="34" charset="0"/>
              </a:rPr>
              <a:t>Killing with express malice, deliberately, or with premeditation</a:t>
            </a:r>
            <a:r>
              <a:rPr sz="2000" baseline="0" dirty="0">
                <a:latin typeface="Arial" pitchFamily="34" charset="0"/>
                <a:cs typeface="Arial" pitchFamily="34" charset="0"/>
              </a:rPr>
              <a:t> </a:t>
            </a:r>
          </a:p>
          <a:p>
            <a:pPr marL="0" indent="0" eaLnBrk="1" hangingPunct="1">
              <a:buSzTx/>
              <a:buNone/>
            </a:pPr>
            <a:r>
              <a:rPr sz="2400" dirty="0">
                <a:latin typeface="Arial" pitchFamily="34" charset="0"/>
                <a:cs typeface="Arial" pitchFamily="34" charset="0"/>
              </a:rPr>
              <a:t>Second-degree murder</a:t>
            </a:r>
          </a:p>
          <a:p>
            <a:pPr eaLnBrk="1" hangingPunct="1">
              <a:buSzTx/>
            </a:pPr>
            <a:r>
              <a:rPr sz="2000" dirty="0">
                <a:latin typeface="Arial" pitchFamily="34" charset="0"/>
                <a:cs typeface="Arial" pitchFamily="34" charset="0"/>
              </a:rPr>
              <a:t>Killing with intent to inflict grievous bodily injury or with a depraved heart</a:t>
            </a:r>
          </a:p>
          <a:p>
            <a:pPr marL="0" indent="0" eaLnBrk="1" hangingPunct="1">
              <a:buSzTx/>
              <a:buFont typeface="Arial" pitchFamily="34" charset="0"/>
              <a:buNone/>
            </a:pPr>
            <a:r>
              <a:rPr sz="2400" dirty="0">
                <a:latin typeface="Arial" pitchFamily="34" charset="0"/>
                <a:cs typeface="Arial" pitchFamily="34" charset="0"/>
              </a:rPr>
              <a:t>Voluntary (or first-degree) manslaughter</a:t>
            </a:r>
          </a:p>
          <a:p>
            <a:pPr eaLnBrk="1" hangingPunct="1">
              <a:buSzTx/>
            </a:pPr>
            <a:r>
              <a:rPr sz="2000" dirty="0">
                <a:latin typeface="Arial" pitchFamily="34" charset="0"/>
                <a:cs typeface="Arial" pitchFamily="34" charset="0"/>
              </a:rPr>
              <a:t>Killing in the sudden heat of passion resulting from victim</a:t>
            </a:r>
            <a:r>
              <a:rPr altLang="en-US" sz="2000" dirty="0">
                <a:latin typeface="Arial" pitchFamily="34" charset="0"/>
                <a:cs typeface="Arial" pitchFamily="34" charset="0"/>
              </a:rPr>
              <a:t>’</a:t>
            </a:r>
            <a:r>
              <a:rPr sz="2000" dirty="0">
                <a:latin typeface="Arial" pitchFamily="34" charset="0"/>
                <a:cs typeface="Arial" pitchFamily="34" charset="0"/>
              </a:rPr>
              <a:t>s provocations</a:t>
            </a:r>
          </a:p>
          <a:p>
            <a:pPr marL="0" indent="0" eaLnBrk="1" hangingPunct="1">
              <a:buSzTx/>
              <a:buFont typeface="Arial" pitchFamily="34" charset="0"/>
              <a:buNone/>
            </a:pPr>
            <a:r>
              <a:rPr sz="2400" dirty="0">
                <a:latin typeface="Arial" pitchFamily="34" charset="0"/>
                <a:cs typeface="Arial" pitchFamily="34" charset="0"/>
              </a:rPr>
              <a:t>Involuntary (second-degree) manslaughter</a:t>
            </a:r>
          </a:p>
          <a:p>
            <a:pPr eaLnBrk="1" hangingPunct="1">
              <a:buSzTx/>
            </a:pPr>
            <a:r>
              <a:rPr sz="2000" dirty="0">
                <a:latin typeface="Arial" pitchFamily="34" charset="0"/>
                <a:cs typeface="Arial" pitchFamily="34" charset="0"/>
              </a:rPr>
              <a:t>Loss of life due to gross negligence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2"/>
          <p:cNvSpPr>
            <a:spLocks noGrp="1" noRot="1" noChangeArrowheads="1"/>
          </p:cNvSpPr>
          <p:nvPr>
            <p:ph type="title"/>
          </p:nvPr>
        </p:nvSpPr>
        <p:spPr>
          <a:xfrm>
            <a:off x="228600" y="26988"/>
            <a:ext cx="8686800" cy="1039812"/>
          </a:xfrm>
        </p:spPr>
        <p:txBody>
          <a:bodyPr>
            <a:normAutofit fontScale="90000"/>
          </a:bodyPr>
          <a:lstStyle/>
          <a:p>
            <a:pPr eaLnBrk="1" hangingPunct="1">
              <a:spcAft>
                <a:spcPts val="1500"/>
              </a:spcAft>
              <a:buClr>
                <a:srgbClr val="5ECCF3"/>
              </a:buClr>
              <a:defRPr/>
            </a:pPr>
            <a:r>
              <a:rPr lang="en-US" altLang="en-US" dirty="0">
                <a:latin typeface="Arial" pitchFamily="34" charset="0"/>
                <a:cs typeface="Arial" pitchFamily="34" charset="0"/>
              </a:rPr>
              <a:t>The Rise and Fall of Murder Rates Since 1900</a:t>
            </a:r>
          </a:p>
        </p:txBody>
      </p:sp>
      <p:sp>
        <p:nvSpPr>
          <p:cNvPr id="61442" name="Content Placeholder 2"/>
          <p:cNvSpPr>
            <a:spLocks noGrp="1" noRot="1"/>
          </p:cNvSpPr>
          <p:nvPr>
            <p:ph idx="1"/>
          </p:nvPr>
        </p:nvSpPr>
        <p:spPr/>
        <p:txBody>
          <a:bodyPr/>
          <a:lstStyle/>
          <a:p>
            <a:pPr eaLnBrk="1" hangingPunct="1">
              <a:spcBef>
                <a:spcPct val="0"/>
              </a:spcBef>
              <a:buSzTx/>
            </a:pPr>
            <a:r>
              <a:rPr sz="2400" dirty="0">
                <a:latin typeface="Arial" pitchFamily="34" charset="0"/>
                <a:cs typeface="Arial" pitchFamily="34" charset="0"/>
              </a:rPr>
              <a:t>Homicide rates soared from 1900 until the peak in 1933.</a:t>
            </a:r>
          </a:p>
          <a:p>
            <a:pPr eaLnBrk="1" hangingPunct="1">
              <a:buSzTx/>
            </a:pPr>
            <a:r>
              <a:rPr sz="2400" dirty="0">
                <a:latin typeface="Arial" pitchFamily="34" charset="0"/>
                <a:cs typeface="Arial" pitchFamily="34" charset="0"/>
              </a:rPr>
              <a:t>Violent deaths plummeted after Prohibition, continuing to fall until 1945, the end of World War II.</a:t>
            </a:r>
          </a:p>
          <a:p>
            <a:pPr eaLnBrk="1" hangingPunct="1">
              <a:buSzTx/>
            </a:pPr>
            <a:r>
              <a:rPr sz="2400" dirty="0">
                <a:latin typeface="Arial" pitchFamily="34" charset="0"/>
                <a:cs typeface="Arial" pitchFamily="34" charset="0"/>
              </a:rPr>
              <a:t>Homicide rates briefly surged after World War II, then declined.</a:t>
            </a:r>
          </a:p>
          <a:p>
            <a:pPr eaLnBrk="1" hangingPunct="1">
              <a:buSzTx/>
            </a:pPr>
            <a:r>
              <a:rPr sz="2400" dirty="0">
                <a:latin typeface="Arial" pitchFamily="34" charset="0"/>
                <a:cs typeface="Arial" pitchFamily="34" charset="0"/>
              </a:rPr>
              <a:t>Homicide rates doubled during the 1960s to the mid-1970s.</a:t>
            </a:r>
          </a:p>
          <a:p>
            <a:pPr eaLnBrk="1" hangingPunct="1">
              <a:buSzTx/>
            </a:pPr>
            <a:r>
              <a:rPr sz="2400" dirty="0">
                <a:latin typeface="Arial" pitchFamily="34" charset="0"/>
                <a:cs typeface="Arial" pitchFamily="34" charset="0"/>
              </a:rPr>
              <a:t>Lethal violence reached an all-time high in 1980.</a:t>
            </a:r>
          </a:p>
          <a:p>
            <a:pPr eaLnBrk="1" hangingPunct="1">
              <a:buSzTx/>
            </a:pPr>
            <a:r>
              <a:rPr sz="2400" dirty="0">
                <a:latin typeface="Arial" pitchFamily="34" charset="0"/>
                <a:cs typeface="Arial" pitchFamily="34" charset="0"/>
              </a:rPr>
              <a:t>In the 1990s, murder rates began a decline until the recent uptick in 2015.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2"/>
          <p:cNvSpPr>
            <a:spLocks noGrp="1" noRot="1"/>
          </p:cNvSpPr>
          <p:nvPr>
            <p:ph type="title"/>
          </p:nvPr>
        </p:nvSpPr>
        <p:spPr>
          <a:xfrm>
            <a:off x="117537" y="357626"/>
            <a:ext cx="8835902" cy="1004011"/>
          </a:xfrm>
        </p:spPr>
        <p:txBody>
          <a:bodyPr>
            <a:noAutofit/>
          </a:bodyPr>
          <a:lstStyle/>
          <a:p>
            <a:pPr eaLnBrk="1" hangingPunct="1"/>
            <a:r>
              <a:rPr lang="en-US" sz="3200" dirty="0"/>
              <a:t>Figure 3.4 An Historical Overview of Homicide Rates, United States, 1900-2016</a:t>
            </a:r>
          </a:p>
        </p:txBody>
      </p:sp>
      <p:pic>
        <p:nvPicPr>
          <p:cNvPr id="6" name="Picture 2" descr="A graph shows an historical overview of homicide rates, United States, from the years 1900 to 2016. The horizontal axis represents the years ranging from 1900 to 2020, in increments of 5, and the vertical axis represents homicides per 100,000 inhabitants, ranging from 0 to 12, in increments of 2. The Homicide rates per year is listed as follows: 1900 - 1.2; 1905 - 2; 1910 - 4.4; 1915 - 6.2; 1920 - 6.8; 1925 - 8; 1930 - 8.8; 1935 - 9.6; 1940 - 6.4; 1945 - 5.6; 1950 - 5.2; 1955 - 4.4; 1960 - 4.4; 1965 - 5.2; 1970 - 8.4; 1975 - 10; 1980 - 10; 1985 - 8; 1990 - 8.8; 1995 - 9.2; 2000 - 5.6; 2005 - 5.6; 2010 -  4.5; 2015 -  4.8. The data given in the graph are approximate."/>
          <p:cNvPicPr>
            <a:picLocks noGrp="1" noChangeAspect="1" noChangeArrowheads="1"/>
          </p:cNvPicPr>
          <p:nvPr>
            <p:ph type="pic" sz="quarter" idx="10"/>
          </p:nvPr>
        </p:nvPicPr>
        <p:blipFill>
          <a:blip r:embed="rId3">
            <a:extLst>
              <a:ext uri="{28A0092B-C50C-407E-A947-70E740481C1C}">
                <a14:useLocalDpi xmlns:a14="http://schemas.microsoft.com/office/drawing/2010/main" val="0"/>
              </a:ext>
            </a:extLst>
          </a:blip>
          <a:stretch>
            <a:fillRect/>
          </a:stretch>
        </p:blipFill>
        <p:spPr bwMode="auto">
          <a:xfrm>
            <a:off x="925983" y="1569075"/>
            <a:ext cx="7292034" cy="456486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32785521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0873" y="1552504"/>
            <a:ext cx="8007911" cy="4472060"/>
          </a:xfrm>
          <a:noFill/>
          <a:ln>
            <a:noFill/>
          </a:ln>
        </p:spPr>
        <p:txBody>
          <a:bodyPr vert="horz" wrap="square" lIns="91440" tIns="45720" rIns="91440" bIns="45720" numCol="1" anchor="ctr" anchorCtr="0" compatLnSpc="1">
            <a:prstTxWarp prst="textNoShape">
              <a:avLst/>
            </a:prstTxWarp>
            <a:normAutofit/>
          </a:bodyPr>
          <a:lstStyle/>
          <a:p>
            <a:pPr algn="ctr" eaLnBrk="1" hangingPunct="1">
              <a:spcBef>
                <a:spcPts val="624"/>
              </a:spcBef>
              <a:spcAft>
                <a:spcPts val="1500"/>
              </a:spcAft>
              <a:defRPr/>
            </a:pPr>
            <a:r>
              <a:rPr lang="en-US" altLang="en-US" sz="4200" b="1" cap="all" dirty="0">
                <a:solidFill>
                  <a:schemeClr val="tx1"/>
                </a:solidFill>
                <a:ea typeface="MS PGothic" panose="020B0600070205080204" pitchFamily="34" charset="-128"/>
              </a:rPr>
              <a:t>PUTTING CRIME INTO PERSPECTIVE: THE CHANCES OF DYING VIOLENTLYOR FROM OTHER CAUSES</a:t>
            </a:r>
          </a:p>
        </p:txBody>
      </p:sp>
    </p:spTree>
    <p:extLst>
      <p:ext uri="{BB962C8B-B14F-4D97-AF65-F5344CB8AC3E}">
        <p14:creationId xmlns:p14="http://schemas.microsoft.com/office/powerpoint/2010/main" val="42100424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Title 2"/>
          <p:cNvSpPr>
            <a:spLocks noGrp="1" noRot="1"/>
          </p:cNvSpPr>
          <p:nvPr>
            <p:ph type="title"/>
          </p:nvPr>
        </p:nvSpPr>
        <p:spPr>
          <a:xfrm>
            <a:off x="228600" y="26988"/>
            <a:ext cx="7772400" cy="1039812"/>
          </a:xfrm>
        </p:spPr>
        <p:txBody>
          <a:bodyPr/>
          <a:lstStyle/>
          <a:p>
            <a:pPr eaLnBrk="1" hangingPunct="1"/>
            <a:r>
              <a:rPr lang="en-US" sz="3200" dirty="0">
                <a:latin typeface="Arial" pitchFamily="34" charset="0"/>
                <a:ea typeface="MS PGothic" pitchFamily="34" charset="-128"/>
                <a:cs typeface="Arial" pitchFamily="34" charset="0"/>
              </a:rPr>
              <a:t>Comparative Risks</a:t>
            </a:r>
          </a:p>
        </p:txBody>
      </p:sp>
      <p:sp>
        <p:nvSpPr>
          <p:cNvPr id="57346" name="Content Placeholder 2"/>
          <p:cNvSpPr>
            <a:spLocks noGrp="1" noRot="1" noChangeArrowheads="1"/>
          </p:cNvSpPr>
          <p:nvPr>
            <p:ph idx="1"/>
          </p:nvPr>
        </p:nvSpPr>
        <p:spPr/>
        <p:txBody>
          <a:bodyPr/>
          <a:lstStyle/>
          <a:p>
            <a:pPr marL="0" indent="0" eaLnBrk="1" hangingPunct="1">
              <a:spcBef>
                <a:spcPct val="0"/>
              </a:spcBef>
              <a:spcAft>
                <a:spcPts val="0"/>
              </a:spcAft>
              <a:buClr>
                <a:schemeClr val="tx2">
                  <a:lumMod val="75000"/>
                </a:schemeClr>
              </a:buClr>
              <a:buSzTx/>
              <a:buFont typeface="Arial" pitchFamily="34" charset="0"/>
              <a:buNone/>
              <a:defRPr/>
            </a:pPr>
            <a:r>
              <a:rPr altLang="en-US" sz="2800" dirty="0">
                <a:solidFill>
                  <a:srgbClr val="000000"/>
                </a:solidFill>
                <a:latin typeface="Arial" pitchFamily="34" charset="0"/>
                <a:cs typeface="Arial" pitchFamily="34" charset="0"/>
              </a:rPr>
              <a:t>Comparative risks</a:t>
            </a:r>
          </a:p>
          <a:p>
            <a:pPr eaLnBrk="1" hangingPunct="1">
              <a:spcBef>
                <a:spcPct val="0"/>
              </a:spcBef>
              <a:spcAft>
                <a:spcPts val="0"/>
              </a:spcAft>
              <a:buClr>
                <a:schemeClr val="tx2">
                  <a:lumMod val="75000"/>
                </a:schemeClr>
              </a:buClr>
              <a:buSzTx/>
              <a:defRPr/>
            </a:pPr>
            <a:r>
              <a:rPr altLang="en-US" sz="2400" dirty="0">
                <a:latin typeface="Arial" pitchFamily="34" charset="0"/>
                <a:cs typeface="Arial" pitchFamily="34" charset="0"/>
              </a:rPr>
              <a:t>Rest on likelihood of experiencing negative life events</a:t>
            </a:r>
          </a:p>
          <a:p>
            <a:pPr eaLnBrk="1" hangingPunct="1">
              <a:spcBef>
                <a:spcPct val="0"/>
              </a:spcBef>
              <a:spcAft>
                <a:spcPts val="0"/>
              </a:spcAft>
              <a:buClr>
                <a:schemeClr val="tx2">
                  <a:lumMod val="75000"/>
                </a:schemeClr>
              </a:buClr>
              <a:buSzTx/>
              <a:defRPr/>
            </a:pPr>
            <a:r>
              <a:rPr altLang="en-US" sz="2400" dirty="0">
                <a:latin typeface="Arial" pitchFamily="34" charset="0"/>
                <a:cs typeface="Arial" pitchFamily="34" charset="0"/>
              </a:rPr>
              <a:t>Determine which threats merit greater precautionary measures</a:t>
            </a:r>
          </a:p>
          <a:p>
            <a:pPr marL="0" indent="0" eaLnBrk="1" hangingPunct="1">
              <a:spcBef>
                <a:spcPct val="0"/>
              </a:spcBef>
              <a:spcAft>
                <a:spcPts val="0"/>
              </a:spcAft>
              <a:buClr>
                <a:srgbClr val="5ECCF3"/>
              </a:buClr>
              <a:buSzTx/>
              <a:buFont typeface="Arial" pitchFamily="34" charset="0"/>
              <a:buNone/>
              <a:defRPr/>
            </a:pPr>
            <a:r>
              <a:rPr altLang="en-US" sz="2800" dirty="0">
                <a:latin typeface="Arial" pitchFamily="34" charset="0"/>
                <a:cs typeface="Arial" pitchFamily="34" charset="0"/>
              </a:rPr>
              <a:t>Problems with comparative risks include</a:t>
            </a:r>
          </a:p>
          <a:p>
            <a:pPr eaLnBrk="1" hangingPunct="1">
              <a:spcBef>
                <a:spcPct val="0"/>
              </a:spcBef>
              <a:spcAft>
                <a:spcPts val="0"/>
              </a:spcAft>
              <a:buClr>
                <a:schemeClr val="tx2">
                  <a:lumMod val="75000"/>
                </a:schemeClr>
              </a:buClr>
              <a:buSzTx/>
              <a:defRPr/>
            </a:pPr>
            <a:r>
              <a:rPr altLang="en-US" sz="2400" dirty="0">
                <a:latin typeface="Arial" pitchFamily="34" charset="0"/>
                <a:cs typeface="Arial" pitchFamily="34" charset="0"/>
              </a:rPr>
              <a:t>Ranking represents a snapshot of a fluid situation</a:t>
            </a:r>
          </a:p>
          <a:p>
            <a:pPr eaLnBrk="1" hangingPunct="1">
              <a:spcBef>
                <a:spcPct val="0"/>
              </a:spcBef>
              <a:spcAft>
                <a:spcPts val="0"/>
              </a:spcAft>
              <a:buClr>
                <a:schemeClr val="tx2">
                  <a:lumMod val="75000"/>
                </a:schemeClr>
              </a:buClr>
              <a:buSzTx/>
              <a:defRPr/>
            </a:pPr>
            <a:r>
              <a:rPr altLang="en-US" sz="2400" dirty="0">
                <a:latin typeface="Arial" pitchFamily="34" charset="0"/>
                <a:cs typeface="Arial" pitchFamily="34" charset="0"/>
              </a:rPr>
              <a:t>Cannot </a:t>
            </a:r>
            <a:r>
              <a:rPr altLang="en-US" sz="2400" dirty="0">
                <a:solidFill>
                  <a:srgbClr val="000000"/>
                </a:solidFill>
                <a:latin typeface="Arial" pitchFamily="34" charset="0"/>
                <a:cs typeface="Arial" pitchFamily="34" charset="0"/>
              </a:rPr>
              <a:t>indicate underlying trends</a:t>
            </a:r>
            <a:endParaRPr altLang="en-US" sz="2400" dirty="0">
              <a:solidFill>
                <a:srgbClr val="FF0000"/>
              </a:solidFill>
              <a:latin typeface="Arial" pitchFamily="34" charset="0"/>
              <a:cs typeface="Arial"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2"/>
          <p:cNvSpPr>
            <a:spLocks noGrp="1" noRot="1" noChangeArrowheads="1"/>
          </p:cNvSpPr>
          <p:nvPr>
            <p:ph type="title"/>
          </p:nvPr>
        </p:nvSpPr>
        <p:spPr>
          <a:xfrm>
            <a:off x="117537" y="115558"/>
            <a:ext cx="8835902" cy="1469972"/>
          </a:xfrm>
        </p:spPr>
        <p:txBody>
          <a:bodyPr>
            <a:normAutofit fontScale="90000"/>
          </a:bodyPr>
          <a:lstStyle/>
          <a:p>
            <a:pPr eaLnBrk="1" hangingPunct="1">
              <a:defRPr/>
            </a:pPr>
            <a:r>
              <a:rPr lang="en-US" altLang="en-US" dirty="0"/>
              <a:t>Table 3.2 Comparing the Risks of Death Posed by Crime, Accidents, and Certain Diseases, 2015 and 2016</a:t>
            </a:r>
            <a:endParaRPr lang="en-US" altLang="en-US" dirty="0">
              <a:latin typeface="Arial" pitchFamily="34" charset="0"/>
              <a:ea typeface="MS PGothic" panose="020B0600070205080204" pitchFamily="34" charset="-128"/>
              <a:cs typeface="Arial" pitchFamily="34" charset="0"/>
            </a:endParaRPr>
          </a:p>
        </p:txBody>
      </p:sp>
      <p:graphicFrame>
        <p:nvGraphicFramePr>
          <p:cNvPr id="9" name="Table Placeholder 8"/>
          <p:cNvGraphicFramePr>
            <a:graphicFrameLocks noGrp="1"/>
          </p:cNvGraphicFramePr>
          <p:nvPr>
            <p:ph type="tbl" sz="quarter" idx="12"/>
            <p:extLst>
              <p:ext uri="{D42A27DB-BD31-4B8C-83A1-F6EECF244321}">
                <p14:modId xmlns:p14="http://schemas.microsoft.com/office/powerpoint/2010/main" val="1400695103"/>
              </p:ext>
            </p:extLst>
          </p:nvPr>
        </p:nvGraphicFramePr>
        <p:xfrm>
          <a:off x="263027" y="1857708"/>
          <a:ext cx="8656003" cy="4133088"/>
        </p:xfrm>
        <a:graphic>
          <a:graphicData uri="http://schemas.openxmlformats.org/drawingml/2006/table">
            <a:tbl>
              <a:tblPr firstRow="1" bandRow="1">
                <a:tableStyleId>{5940675A-B579-460E-94D1-54222C63F5DA}</a:tableStyleId>
              </a:tblPr>
              <a:tblGrid>
                <a:gridCol w="4767580">
                  <a:extLst>
                    <a:ext uri="{9D8B030D-6E8A-4147-A177-3AD203B41FA5}">
                      <a16:colId xmlns:a16="http://schemas.microsoft.com/office/drawing/2014/main" val="20000"/>
                    </a:ext>
                  </a:extLst>
                </a:gridCol>
                <a:gridCol w="1907223">
                  <a:extLst>
                    <a:ext uri="{9D8B030D-6E8A-4147-A177-3AD203B41FA5}">
                      <a16:colId xmlns:a16="http://schemas.microsoft.com/office/drawing/2014/main" val="20001"/>
                    </a:ext>
                  </a:extLst>
                </a:gridCol>
                <a:gridCol w="1981200">
                  <a:extLst>
                    <a:ext uri="{9D8B030D-6E8A-4147-A177-3AD203B41FA5}">
                      <a16:colId xmlns:a16="http://schemas.microsoft.com/office/drawing/2014/main" val="20002"/>
                    </a:ext>
                  </a:extLst>
                </a:gridCol>
              </a:tblGrid>
              <a:tr h="248920">
                <a:tc>
                  <a:txBody>
                    <a:bodyPr/>
                    <a:lstStyle/>
                    <a:p>
                      <a:pPr marL="0" marR="0" algn="ctr">
                        <a:lnSpc>
                          <a:spcPct val="115000"/>
                        </a:lnSpc>
                        <a:spcBef>
                          <a:spcPts val="0"/>
                        </a:spcBef>
                        <a:spcAft>
                          <a:spcPts val="0"/>
                        </a:spcAft>
                      </a:pPr>
                      <a:r>
                        <a:rPr lang="en-US" sz="1200" b="1" i="0" u="none" strike="noStrike" kern="1200" baseline="0" dirty="0">
                          <a:solidFill>
                            <a:schemeClr val="tx1"/>
                          </a:solidFill>
                          <a:latin typeface="Arial" pitchFamily="34" charset="0"/>
                          <a:ea typeface="+mn-ea"/>
                          <a:cs typeface="Arial" pitchFamily="34" charset="0"/>
                        </a:rPr>
                        <a:t>Cause of Death</a:t>
                      </a:r>
                      <a:endParaRPr lang="en-US" sz="1200" b="1" dirty="0">
                        <a:solidFill>
                          <a:srgbClr val="000000"/>
                        </a:solidFill>
                        <a:effectLst/>
                        <a:latin typeface="Arial" pitchFamily="34" charset="0"/>
                        <a:ea typeface="Calibri"/>
                        <a:cs typeface="Arial" pitchFamily="34" charset="0"/>
                      </a:endParaRPr>
                    </a:p>
                  </a:txBody>
                  <a:tcPr anchor="ctr"/>
                </a:tc>
                <a:tc>
                  <a:txBody>
                    <a:bodyPr/>
                    <a:lstStyle/>
                    <a:p>
                      <a:pPr marL="0" marR="0" algn="ctr">
                        <a:lnSpc>
                          <a:spcPct val="115000"/>
                        </a:lnSpc>
                        <a:spcBef>
                          <a:spcPts val="0"/>
                        </a:spcBef>
                        <a:spcAft>
                          <a:spcPts val="0"/>
                        </a:spcAft>
                      </a:pPr>
                      <a:r>
                        <a:rPr lang="en-US" sz="1200" b="1" dirty="0">
                          <a:solidFill>
                            <a:srgbClr val="000000"/>
                          </a:solidFill>
                          <a:effectLst/>
                          <a:latin typeface="Arial" pitchFamily="34" charset="0"/>
                          <a:ea typeface="Calibri"/>
                          <a:cs typeface="Arial" pitchFamily="34" charset="0"/>
                        </a:rPr>
                        <a:t>Death Rate per 100,000</a:t>
                      </a:r>
                    </a:p>
                    <a:p>
                      <a:pPr marL="0" marR="0" algn="ctr">
                        <a:lnSpc>
                          <a:spcPct val="115000"/>
                        </a:lnSpc>
                        <a:spcBef>
                          <a:spcPts val="0"/>
                        </a:spcBef>
                        <a:spcAft>
                          <a:spcPts val="0"/>
                        </a:spcAft>
                      </a:pPr>
                      <a:r>
                        <a:rPr lang="en-US" sz="1200" b="1" dirty="0">
                          <a:solidFill>
                            <a:srgbClr val="000000"/>
                          </a:solidFill>
                          <a:effectLst/>
                          <a:latin typeface="Arial" pitchFamily="34" charset="0"/>
                          <a:ea typeface="Calibri"/>
                          <a:cs typeface="Arial" pitchFamily="34" charset="0"/>
                        </a:rPr>
                        <a:t>All Ages 2016</a:t>
                      </a:r>
                    </a:p>
                  </a:txBody>
                  <a:tcPr anchor="b"/>
                </a:tc>
                <a:tc>
                  <a:txBody>
                    <a:bodyPr/>
                    <a:lstStyle/>
                    <a:p>
                      <a:pPr marL="0" marR="0" algn="ctr">
                        <a:lnSpc>
                          <a:spcPct val="115000"/>
                        </a:lnSpc>
                        <a:spcBef>
                          <a:spcPts val="0"/>
                        </a:spcBef>
                        <a:spcAft>
                          <a:spcPts val="0"/>
                        </a:spcAft>
                      </a:pPr>
                      <a:r>
                        <a:rPr lang="en-US" sz="1200" b="1" dirty="0">
                          <a:solidFill>
                            <a:srgbClr val="000000"/>
                          </a:solidFill>
                          <a:effectLst/>
                          <a:latin typeface="Arial" pitchFamily="34" charset="0"/>
                          <a:ea typeface="Calibri"/>
                          <a:cs typeface="Arial" pitchFamily="34" charset="0"/>
                        </a:rPr>
                        <a:t>Death Rate per 100,000,</a:t>
                      </a:r>
                    </a:p>
                    <a:p>
                      <a:pPr marL="0" marR="0" algn="ctr">
                        <a:lnSpc>
                          <a:spcPct val="115000"/>
                        </a:lnSpc>
                        <a:spcBef>
                          <a:spcPts val="0"/>
                        </a:spcBef>
                        <a:spcAft>
                          <a:spcPts val="0"/>
                        </a:spcAft>
                      </a:pPr>
                      <a:r>
                        <a:rPr lang="en-US" sz="1200" b="1" dirty="0">
                          <a:solidFill>
                            <a:srgbClr val="000000"/>
                          </a:solidFill>
                          <a:effectLst/>
                          <a:latin typeface="Arial" pitchFamily="34" charset="0"/>
                          <a:ea typeface="Calibri"/>
                          <a:cs typeface="Arial" pitchFamily="34" charset="0"/>
                        </a:rPr>
                        <a:t>20–24 Year Olds, 2015</a:t>
                      </a:r>
                    </a:p>
                  </a:txBody>
                  <a:tcPr anchor="b"/>
                </a:tc>
                <a:extLst>
                  <a:ext uri="{0D108BD9-81ED-4DB2-BD59-A6C34878D82A}">
                    <a16:rowId xmlns:a16="http://schemas.microsoft.com/office/drawing/2014/main" val="10000"/>
                  </a:ext>
                </a:extLst>
              </a:tr>
              <a:tr h="0">
                <a:tc>
                  <a:txBody>
                    <a:bodyPr/>
                    <a:lstStyle/>
                    <a:p>
                      <a:pPr marL="0" marR="0">
                        <a:lnSpc>
                          <a:spcPct val="115000"/>
                        </a:lnSpc>
                        <a:spcBef>
                          <a:spcPts val="0"/>
                        </a:spcBef>
                        <a:spcAft>
                          <a:spcPts val="0"/>
                        </a:spcAft>
                      </a:pPr>
                      <a:r>
                        <a:rPr lang="en-US" sz="1200" b="1" dirty="0">
                          <a:solidFill>
                            <a:srgbClr val="000000"/>
                          </a:solidFill>
                          <a:effectLst/>
                          <a:latin typeface="Arial" pitchFamily="34" charset="0"/>
                          <a:ea typeface="Calibri"/>
                          <a:cs typeface="Arial" pitchFamily="34" charset="0"/>
                        </a:rPr>
                        <a:t>All causes</a:t>
                      </a:r>
                    </a:p>
                  </a:txBody>
                  <a:tcPr anchor="ctr"/>
                </a:tc>
                <a:tc>
                  <a:txBody>
                    <a:bodyPr/>
                    <a:lstStyle/>
                    <a:p>
                      <a:pPr marL="0" marR="0" algn="ctr">
                        <a:lnSpc>
                          <a:spcPct val="115000"/>
                        </a:lnSpc>
                        <a:spcBef>
                          <a:spcPts val="0"/>
                        </a:spcBef>
                        <a:spcAft>
                          <a:spcPts val="0"/>
                        </a:spcAft>
                      </a:pPr>
                      <a:r>
                        <a:rPr lang="en-US" sz="1200">
                          <a:solidFill>
                            <a:srgbClr val="000000"/>
                          </a:solidFill>
                          <a:effectLst/>
                          <a:latin typeface="Arial" pitchFamily="34" charset="0"/>
                          <a:ea typeface="Calibri"/>
                          <a:cs typeface="Arial" pitchFamily="34" charset="0"/>
                        </a:rPr>
                        <a:t>728 </a:t>
                      </a:r>
                    </a:p>
                  </a:txBody>
                  <a:tcPr anchor="b"/>
                </a:tc>
                <a:tc>
                  <a:txBody>
                    <a:bodyPr/>
                    <a:lstStyle/>
                    <a:p>
                      <a:pPr marL="0" marR="0" algn="ctr">
                        <a:lnSpc>
                          <a:spcPct val="115000"/>
                        </a:lnSpc>
                        <a:spcBef>
                          <a:spcPts val="0"/>
                        </a:spcBef>
                        <a:spcAft>
                          <a:spcPts val="0"/>
                        </a:spcAft>
                      </a:pPr>
                      <a:r>
                        <a:rPr lang="en-US" sz="1200" dirty="0">
                          <a:solidFill>
                            <a:srgbClr val="000000"/>
                          </a:solidFill>
                          <a:effectLst/>
                          <a:latin typeface="Arial" pitchFamily="34" charset="0"/>
                          <a:ea typeface="Calibri"/>
                          <a:cs typeface="Arial" pitchFamily="34" charset="0"/>
                        </a:rPr>
                        <a:t>89 </a:t>
                      </a:r>
                    </a:p>
                  </a:txBody>
                  <a:tcPr anchor="b"/>
                </a:tc>
                <a:extLst>
                  <a:ext uri="{0D108BD9-81ED-4DB2-BD59-A6C34878D82A}">
                    <a16:rowId xmlns:a16="http://schemas.microsoft.com/office/drawing/2014/main" val="10001"/>
                  </a:ext>
                </a:extLst>
              </a:tr>
              <a:tr h="194627">
                <a:tc>
                  <a:txBody>
                    <a:bodyPr/>
                    <a:lstStyle/>
                    <a:p>
                      <a:pPr marL="0" marR="0">
                        <a:lnSpc>
                          <a:spcPct val="115000"/>
                        </a:lnSpc>
                        <a:spcBef>
                          <a:spcPts val="0"/>
                        </a:spcBef>
                        <a:spcAft>
                          <a:spcPts val="0"/>
                        </a:spcAft>
                      </a:pPr>
                      <a:r>
                        <a:rPr lang="en-US" sz="1200" b="1" dirty="0">
                          <a:solidFill>
                            <a:srgbClr val="000000"/>
                          </a:solidFill>
                          <a:effectLst/>
                          <a:latin typeface="Arial" pitchFamily="34" charset="0"/>
                          <a:ea typeface="Calibri"/>
                          <a:cs typeface="Arial" pitchFamily="34" charset="0"/>
                        </a:rPr>
                        <a:t>1) Heart problems </a:t>
                      </a:r>
                      <a:r>
                        <a:rPr lang="en-US" sz="1200" dirty="0">
                          <a:solidFill>
                            <a:srgbClr val="000000"/>
                          </a:solidFill>
                          <a:effectLst/>
                          <a:latin typeface="Arial" pitchFamily="34" charset="0"/>
                          <a:ea typeface="Calibri"/>
                          <a:cs typeface="Arial" pitchFamily="34" charset="0"/>
                        </a:rPr>
                        <a:t>(cardiovascular disease) </a:t>
                      </a:r>
                    </a:p>
                  </a:txBody>
                  <a:tcPr anchor="ctr"/>
                </a:tc>
                <a:tc>
                  <a:txBody>
                    <a:bodyPr/>
                    <a:lstStyle/>
                    <a:p>
                      <a:pPr marL="0" marR="0" algn="ctr">
                        <a:lnSpc>
                          <a:spcPct val="115000"/>
                        </a:lnSpc>
                        <a:spcBef>
                          <a:spcPts val="0"/>
                        </a:spcBef>
                        <a:spcAft>
                          <a:spcPts val="0"/>
                        </a:spcAft>
                      </a:pPr>
                      <a:r>
                        <a:rPr lang="en-US" sz="1200" dirty="0">
                          <a:solidFill>
                            <a:srgbClr val="000000"/>
                          </a:solidFill>
                          <a:effectLst/>
                          <a:latin typeface="Arial" pitchFamily="34" charset="0"/>
                          <a:ea typeface="Calibri"/>
                          <a:cs typeface="Arial" pitchFamily="34" charset="0"/>
                        </a:rPr>
                        <a:t>166 </a:t>
                      </a:r>
                    </a:p>
                  </a:txBody>
                  <a:tcPr anchor="ctr"/>
                </a:tc>
                <a:tc>
                  <a:txBody>
                    <a:bodyPr/>
                    <a:lstStyle/>
                    <a:p>
                      <a:pPr marL="0" marR="0" algn="ctr">
                        <a:lnSpc>
                          <a:spcPct val="115000"/>
                        </a:lnSpc>
                        <a:spcBef>
                          <a:spcPts val="0"/>
                        </a:spcBef>
                        <a:spcAft>
                          <a:spcPts val="0"/>
                        </a:spcAft>
                      </a:pPr>
                      <a:r>
                        <a:rPr lang="en-US" sz="1200">
                          <a:solidFill>
                            <a:srgbClr val="000000"/>
                          </a:solidFill>
                          <a:effectLst/>
                          <a:latin typeface="Arial" pitchFamily="34" charset="0"/>
                          <a:ea typeface="Calibri"/>
                          <a:cs typeface="Arial" pitchFamily="34" charset="0"/>
                        </a:rPr>
                        <a:t>3 </a:t>
                      </a:r>
                    </a:p>
                  </a:txBody>
                  <a:tcPr anchor="ctr"/>
                </a:tc>
                <a:extLst>
                  <a:ext uri="{0D108BD9-81ED-4DB2-BD59-A6C34878D82A}">
                    <a16:rowId xmlns:a16="http://schemas.microsoft.com/office/drawing/2014/main" val="10002"/>
                  </a:ext>
                </a:extLst>
              </a:tr>
              <a:tr h="139318">
                <a:tc>
                  <a:txBody>
                    <a:bodyPr/>
                    <a:lstStyle/>
                    <a:p>
                      <a:pPr marL="0" marR="0">
                        <a:lnSpc>
                          <a:spcPct val="115000"/>
                        </a:lnSpc>
                        <a:spcBef>
                          <a:spcPts val="0"/>
                        </a:spcBef>
                        <a:spcAft>
                          <a:spcPts val="0"/>
                        </a:spcAft>
                      </a:pPr>
                      <a:r>
                        <a:rPr lang="en-US" sz="1200" b="1" dirty="0">
                          <a:solidFill>
                            <a:srgbClr val="000000"/>
                          </a:solidFill>
                          <a:effectLst/>
                          <a:latin typeface="Arial" pitchFamily="34" charset="0"/>
                          <a:ea typeface="Calibri"/>
                          <a:cs typeface="Arial" pitchFamily="34" charset="0"/>
                        </a:rPr>
                        <a:t>2) Cancers</a:t>
                      </a:r>
                      <a:r>
                        <a:rPr lang="en-US" sz="1200" dirty="0">
                          <a:solidFill>
                            <a:srgbClr val="000000"/>
                          </a:solidFill>
                          <a:effectLst/>
                          <a:latin typeface="Arial" pitchFamily="34" charset="0"/>
                          <a:ea typeface="Calibri"/>
                          <a:cs typeface="Arial" pitchFamily="34" charset="0"/>
                        </a:rPr>
                        <a:t> (malignant neoplasms) </a:t>
                      </a:r>
                    </a:p>
                  </a:txBody>
                  <a:tcPr/>
                </a:tc>
                <a:tc>
                  <a:txBody>
                    <a:bodyPr/>
                    <a:lstStyle/>
                    <a:p>
                      <a:pPr marL="0" marR="0" algn="ctr">
                        <a:lnSpc>
                          <a:spcPct val="115000"/>
                        </a:lnSpc>
                        <a:spcBef>
                          <a:spcPts val="0"/>
                        </a:spcBef>
                        <a:spcAft>
                          <a:spcPts val="0"/>
                        </a:spcAft>
                      </a:pPr>
                      <a:r>
                        <a:rPr lang="en-US" sz="1200">
                          <a:solidFill>
                            <a:srgbClr val="000000"/>
                          </a:solidFill>
                          <a:effectLst/>
                          <a:latin typeface="Arial" pitchFamily="34" charset="0"/>
                          <a:ea typeface="Calibri"/>
                          <a:cs typeface="Arial" pitchFamily="34" charset="0"/>
                        </a:rPr>
                        <a:t>156 </a:t>
                      </a:r>
                    </a:p>
                  </a:txBody>
                  <a:tcPr/>
                </a:tc>
                <a:tc>
                  <a:txBody>
                    <a:bodyPr/>
                    <a:lstStyle/>
                    <a:p>
                      <a:pPr marL="0" marR="0" algn="ctr">
                        <a:lnSpc>
                          <a:spcPct val="115000"/>
                        </a:lnSpc>
                        <a:spcBef>
                          <a:spcPts val="0"/>
                        </a:spcBef>
                        <a:spcAft>
                          <a:spcPts val="0"/>
                        </a:spcAft>
                      </a:pPr>
                      <a:r>
                        <a:rPr lang="en-US" sz="1200">
                          <a:solidFill>
                            <a:srgbClr val="000000"/>
                          </a:solidFill>
                          <a:effectLst/>
                          <a:latin typeface="Arial" pitchFamily="34" charset="0"/>
                          <a:ea typeface="Calibri"/>
                          <a:cs typeface="Arial" pitchFamily="34" charset="0"/>
                        </a:rPr>
                        <a:t>4 </a:t>
                      </a:r>
                    </a:p>
                  </a:txBody>
                  <a:tcPr/>
                </a:tc>
                <a:extLst>
                  <a:ext uri="{0D108BD9-81ED-4DB2-BD59-A6C34878D82A}">
                    <a16:rowId xmlns:a16="http://schemas.microsoft.com/office/drawing/2014/main" val="10003"/>
                  </a:ext>
                </a:extLst>
              </a:tr>
              <a:tr h="0">
                <a:tc>
                  <a:txBody>
                    <a:bodyPr/>
                    <a:lstStyle/>
                    <a:p>
                      <a:pPr marL="0" marR="0">
                        <a:lnSpc>
                          <a:spcPct val="115000"/>
                        </a:lnSpc>
                        <a:spcBef>
                          <a:spcPts val="0"/>
                        </a:spcBef>
                        <a:spcAft>
                          <a:spcPts val="0"/>
                        </a:spcAft>
                      </a:pPr>
                      <a:r>
                        <a:rPr lang="en-US" sz="1200" b="1" dirty="0">
                          <a:solidFill>
                            <a:srgbClr val="000000"/>
                          </a:solidFill>
                          <a:effectLst/>
                          <a:latin typeface="Arial" pitchFamily="34" charset="0"/>
                          <a:ea typeface="Calibri"/>
                          <a:cs typeface="Arial" pitchFamily="34" charset="0"/>
                        </a:rPr>
                        <a:t>3) Accidents</a:t>
                      </a:r>
                      <a:r>
                        <a:rPr lang="en-US" sz="1200" dirty="0">
                          <a:solidFill>
                            <a:srgbClr val="000000"/>
                          </a:solidFill>
                          <a:effectLst/>
                          <a:latin typeface="Arial" pitchFamily="34" charset="0"/>
                          <a:ea typeface="Calibri"/>
                          <a:cs typeface="Arial" pitchFamily="34" charset="0"/>
                        </a:rPr>
                        <a:t> (unintentional injuries and fatal drug overdoses) </a:t>
                      </a:r>
                    </a:p>
                  </a:txBody>
                  <a:tcPr/>
                </a:tc>
                <a:tc>
                  <a:txBody>
                    <a:bodyPr/>
                    <a:lstStyle/>
                    <a:p>
                      <a:pPr marL="0" marR="0" algn="ctr">
                        <a:lnSpc>
                          <a:spcPct val="115000"/>
                        </a:lnSpc>
                        <a:spcBef>
                          <a:spcPts val="0"/>
                        </a:spcBef>
                        <a:spcAft>
                          <a:spcPts val="0"/>
                        </a:spcAft>
                      </a:pPr>
                      <a:r>
                        <a:rPr lang="en-US" sz="1200" dirty="0">
                          <a:solidFill>
                            <a:srgbClr val="000000"/>
                          </a:solidFill>
                          <a:effectLst/>
                          <a:latin typeface="Arial" pitchFamily="34" charset="0"/>
                          <a:ea typeface="Calibri"/>
                          <a:cs typeface="Arial" pitchFamily="34" charset="0"/>
                        </a:rPr>
                        <a:t>47 </a:t>
                      </a:r>
                    </a:p>
                  </a:txBody>
                  <a:tcPr/>
                </a:tc>
                <a:tc>
                  <a:txBody>
                    <a:bodyPr/>
                    <a:lstStyle/>
                    <a:p>
                      <a:pPr marL="0" marR="0" algn="ctr">
                        <a:lnSpc>
                          <a:spcPct val="115000"/>
                        </a:lnSpc>
                        <a:spcBef>
                          <a:spcPts val="0"/>
                        </a:spcBef>
                        <a:spcAft>
                          <a:spcPts val="0"/>
                        </a:spcAft>
                      </a:pPr>
                      <a:r>
                        <a:rPr lang="en-US" sz="1200">
                          <a:solidFill>
                            <a:srgbClr val="000000"/>
                          </a:solidFill>
                          <a:effectLst/>
                          <a:latin typeface="Arial" pitchFamily="34" charset="0"/>
                          <a:ea typeface="Calibri"/>
                          <a:cs typeface="Arial" pitchFamily="34" charset="0"/>
                        </a:rPr>
                        <a:t>38 </a:t>
                      </a:r>
                    </a:p>
                  </a:txBody>
                  <a:tcPr/>
                </a:tc>
                <a:extLst>
                  <a:ext uri="{0D108BD9-81ED-4DB2-BD59-A6C34878D82A}">
                    <a16:rowId xmlns:a16="http://schemas.microsoft.com/office/drawing/2014/main" val="10004"/>
                  </a:ext>
                </a:extLst>
              </a:tr>
              <a:tr h="0">
                <a:tc>
                  <a:txBody>
                    <a:bodyPr/>
                    <a:lstStyle/>
                    <a:p>
                      <a:pPr marL="0" marR="0">
                        <a:lnSpc>
                          <a:spcPct val="115000"/>
                        </a:lnSpc>
                        <a:spcBef>
                          <a:spcPts val="0"/>
                        </a:spcBef>
                        <a:spcAft>
                          <a:spcPts val="0"/>
                        </a:spcAft>
                      </a:pPr>
                      <a:r>
                        <a:rPr lang="en-US" sz="1200" b="1" dirty="0">
                          <a:solidFill>
                            <a:srgbClr val="000000"/>
                          </a:solidFill>
                          <a:effectLst/>
                          <a:latin typeface="Arial" pitchFamily="34" charset="0"/>
                          <a:ea typeface="Calibri"/>
                          <a:cs typeface="Arial" pitchFamily="34" charset="0"/>
                        </a:rPr>
                        <a:t>4)</a:t>
                      </a:r>
                      <a:r>
                        <a:rPr lang="en-US" sz="1200" dirty="0">
                          <a:solidFill>
                            <a:srgbClr val="000000"/>
                          </a:solidFill>
                          <a:effectLst/>
                          <a:latin typeface="Arial" pitchFamily="34" charset="0"/>
                          <a:ea typeface="Calibri"/>
                          <a:cs typeface="Arial" pitchFamily="34" charset="0"/>
                        </a:rPr>
                        <a:t> </a:t>
                      </a:r>
                      <a:r>
                        <a:rPr lang="en-US" sz="1200" b="1" dirty="0">
                          <a:solidFill>
                            <a:srgbClr val="000000"/>
                          </a:solidFill>
                          <a:effectLst/>
                          <a:latin typeface="Arial" pitchFamily="34" charset="0"/>
                          <a:ea typeface="Calibri"/>
                          <a:cs typeface="Arial" pitchFamily="34" charset="0"/>
                        </a:rPr>
                        <a:t>Lung</a:t>
                      </a:r>
                      <a:r>
                        <a:rPr lang="en-US" sz="1200" dirty="0">
                          <a:solidFill>
                            <a:srgbClr val="000000"/>
                          </a:solidFill>
                          <a:effectLst/>
                          <a:latin typeface="Arial" pitchFamily="34" charset="0"/>
                          <a:ea typeface="Calibri"/>
                          <a:cs typeface="Arial" pitchFamily="34" charset="0"/>
                        </a:rPr>
                        <a:t> </a:t>
                      </a:r>
                      <a:r>
                        <a:rPr lang="en-US" sz="1200" b="1" dirty="0">
                          <a:solidFill>
                            <a:srgbClr val="000000"/>
                          </a:solidFill>
                          <a:effectLst/>
                          <a:latin typeface="Arial" pitchFamily="34" charset="0"/>
                          <a:ea typeface="Calibri"/>
                          <a:cs typeface="Arial" pitchFamily="34" charset="0"/>
                        </a:rPr>
                        <a:t>problems</a:t>
                      </a:r>
                      <a:r>
                        <a:rPr lang="en-US" sz="1200" dirty="0">
                          <a:solidFill>
                            <a:srgbClr val="000000"/>
                          </a:solidFill>
                          <a:effectLst/>
                          <a:latin typeface="Arial" pitchFamily="34" charset="0"/>
                          <a:ea typeface="Calibri"/>
                          <a:cs typeface="Arial" pitchFamily="34" charset="0"/>
                        </a:rPr>
                        <a:t> (pulmonary and respiratory diseases) </a:t>
                      </a:r>
                    </a:p>
                  </a:txBody>
                  <a:tcPr/>
                </a:tc>
                <a:tc>
                  <a:txBody>
                    <a:bodyPr/>
                    <a:lstStyle/>
                    <a:p>
                      <a:pPr marL="0" marR="0" algn="ctr">
                        <a:lnSpc>
                          <a:spcPct val="115000"/>
                        </a:lnSpc>
                        <a:spcBef>
                          <a:spcPts val="0"/>
                        </a:spcBef>
                        <a:spcAft>
                          <a:spcPts val="0"/>
                        </a:spcAft>
                      </a:pPr>
                      <a:r>
                        <a:rPr lang="en-US" sz="1200">
                          <a:solidFill>
                            <a:srgbClr val="000000"/>
                          </a:solidFill>
                          <a:effectLst/>
                          <a:latin typeface="Arial" pitchFamily="34" charset="0"/>
                          <a:ea typeface="Calibri"/>
                          <a:cs typeface="Arial" pitchFamily="34" charset="0"/>
                        </a:rPr>
                        <a:t>41 </a:t>
                      </a:r>
                    </a:p>
                  </a:txBody>
                  <a:tcPr/>
                </a:tc>
                <a:tc>
                  <a:txBody>
                    <a:bodyPr/>
                    <a:lstStyle/>
                    <a:p>
                      <a:pPr marL="0" marR="0" algn="ctr">
                        <a:lnSpc>
                          <a:spcPct val="115000"/>
                        </a:lnSpc>
                        <a:spcBef>
                          <a:spcPts val="0"/>
                        </a:spcBef>
                        <a:spcAft>
                          <a:spcPts val="0"/>
                        </a:spcAft>
                      </a:pPr>
                      <a:r>
                        <a:rPr lang="en-US" sz="1200">
                          <a:solidFill>
                            <a:srgbClr val="000000"/>
                          </a:solidFill>
                          <a:effectLst/>
                          <a:latin typeface="Arial" pitchFamily="34" charset="0"/>
                          <a:ea typeface="Calibri"/>
                          <a:cs typeface="Arial" pitchFamily="34" charset="0"/>
                        </a:rPr>
                        <a:t>Fewer than 1 </a:t>
                      </a:r>
                    </a:p>
                  </a:txBody>
                  <a:tcPr/>
                </a:tc>
                <a:extLst>
                  <a:ext uri="{0D108BD9-81ED-4DB2-BD59-A6C34878D82A}">
                    <a16:rowId xmlns:a16="http://schemas.microsoft.com/office/drawing/2014/main" val="10005"/>
                  </a:ext>
                </a:extLst>
              </a:tr>
              <a:tr h="201991">
                <a:tc>
                  <a:txBody>
                    <a:bodyPr/>
                    <a:lstStyle/>
                    <a:p>
                      <a:pPr marL="0" marR="0">
                        <a:lnSpc>
                          <a:spcPct val="115000"/>
                        </a:lnSpc>
                        <a:spcBef>
                          <a:spcPts val="0"/>
                        </a:spcBef>
                        <a:spcAft>
                          <a:spcPts val="0"/>
                        </a:spcAft>
                      </a:pPr>
                      <a:r>
                        <a:rPr lang="en-US" sz="1200" b="1" dirty="0">
                          <a:solidFill>
                            <a:srgbClr val="000000"/>
                          </a:solidFill>
                          <a:effectLst/>
                          <a:latin typeface="Arial" pitchFamily="34" charset="0"/>
                          <a:ea typeface="Calibri"/>
                          <a:cs typeface="Arial" pitchFamily="34" charset="0"/>
                        </a:rPr>
                        <a:t>5) Strokes</a:t>
                      </a:r>
                      <a:r>
                        <a:rPr lang="en-US" sz="1200" dirty="0">
                          <a:solidFill>
                            <a:srgbClr val="000000"/>
                          </a:solidFill>
                          <a:effectLst/>
                          <a:latin typeface="Arial" pitchFamily="34" charset="0"/>
                          <a:ea typeface="Calibri"/>
                          <a:cs typeface="Arial" pitchFamily="34" charset="0"/>
                        </a:rPr>
                        <a:t> (cerebrovascular disease) </a:t>
                      </a:r>
                    </a:p>
                  </a:txBody>
                  <a:tcPr/>
                </a:tc>
                <a:tc>
                  <a:txBody>
                    <a:bodyPr/>
                    <a:lstStyle/>
                    <a:p>
                      <a:pPr marL="0" marR="0" algn="ctr">
                        <a:lnSpc>
                          <a:spcPct val="115000"/>
                        </a:lnSpc>
                        <a:spcBef>
                          <a:spcPts val="0"/>
                        </a:spcBef>
                        <a:spcAft>
                          <a:spcPts val="0"/>
                        </a:spcAft>
                      </a:pPr>
                      <a:r>
                        <a:rPr lang="en-US" sz="1200" dirty="0">
                          <a:solidFill>
                            <a:srgbClr val="000000"/>
                          </a:solidFill>
                          <a:effectLst/>
                          <a:latin typeface="Arial" pitchFamily="34" charset="0"/>
                          <a:ea typeface="Calibri"/>
                          <a:cs typeface="Arial" pitchFamily="34" charset="0"/>
                        </a:rPr>
                        <a:t>37 </a:t>
                      </a:r>
                    </a:p>
                  </a:txBody>
                  <a:tcPr/>
                </a:tc>
                <a:tc>
                  <a:txBody>
                    <a:bodyPr/>
                    <a:lstStyle/>
                    <a:p>
                      <a:pPr marL="0" marR="0" algn="ctr">
                        <a:lnSpc>
                          <a:spcPct val="115000"/>
                        </a:lnSpc>
                        <a:spcBef>
                          <a:spcPts val="0"/>
                        </a:spcBef>
                        <a:spcAft>
                          <a:spcPts val="0"/>
                        </a:spcAft>
                      </a:pPr>
                      <a:r>
                        <a:rPr lang="en-US" sz="1200">
                          <a:solidFill>
                            <a:srgbClr val="000000"/>
                          </a:solidFill>
                          <a:effectLst/>
                          <a:latin typeface="Arial" pitchFamily="34" charset="0"/>
                          <a:ea typeface="Calibri"/>
                          <a:cs typeface="Arial" pitchFamily="34" charset="0"/>
                        </a:rPr>
                        <a:t>Fewer than 1 </a:t>
                      </a:r>
                    </a:p>
                  </a:txBody>
                  <a:tcPr/>
                </a:tc>
                <a:extLst>
                  <a:ext uri="{0D108BD9-81ED-4DB2-BD59-A6C34878D82A}">
                    <a16:rowId xmlns:a16="http://schemas.microsoft.com/office/drawing/2014/main" val="10006"/>
                  </a:ext>
                </a:extLst>
              </a:tr>
              <a:tr h="222882">
                <a:tc>
                  <a:txBody>
                    <a:bodyPr/>
                    <a:lstStyle/>
                    <a:p>
                      <a:pPr marL="0" marR="0">
                        <a:lnSpc>
                          <a:spcPct val="115000"/>
                        </a:lnSpc>
                        <a:spcBef>
                          <a:spcPts val="0"/>
                        </a:spcBef>
                        <a:spcAft>
                          <a:spcPts val="0"/>
                        </a:spcAft>
                      </a:pPr>
                      <a:r>
                        <a:rPr lang="en-US" sz="1200" b="1" dirty="0">
                          <a:solidFill>
                            <a:srgbClr val="000000"/>
                          </a:solidFill>
                          <a:effectLst/>
                          <a:latin typeface="Arial" pitchFamily="34" charset="0"/>
                          <a:ea typeface="Calibri"/>
                          <a:cs typeface="Arial" pitchFamily="34" charset="0"/>
                        </a:rPr>
                        <a:t>6)</a:t>
                      </a:r>
                      <a:r>
                        <a:rPr lang="en-US" sz="1200" dirty="0">
                          <a:solidFill>
                            <a:srgbClr val="000000"/>
                          </a:solidFill>
                          <a:effectLst/>
                          <a:latin typeface="Arial" pitchFamily="34" charset="0"/>
                          <a:ea typeface="Calibri"/>
                          <a:cs typeface="Arial" pitchFamily="34" charset="0"/>
                        </a:rPr>
                        <a:t> </a:t>
                      </a:r>
                      <a:r>
                        <a:rPr lang="en-US" sz="1200" b="1" dirty="0">
                          <a:solidFill>
                            <a:srgbClr val="000000"/>
                          </a:solidFill>
                          <a:effectLst/>
                          <a:latin typeface="Arial" pitchFamily="34" charset="0"/>
                          <a:ea typeface="Calibri"/>
                          <a:cs typeface="Arial" pitchFamily="34" charset="0"/>
                        </a:rPr>
                        <a:t>Alzheimer’s</a:t>
                      </a:r>
                      <a:r>
                        <a:rPr lang="en-US" sz="1200" dirty="0">
                          <a:solidFill>
                            <a:srgbClr val="000000"/>
                          </a:solidFill>
                          <a:effectLst/>
                          <a:latin typeface="Arial" pitchFamily="34" charset="0"/>
                          <a:ea typeface="Calibri"/>
                          <a:cs typeface="Arial" pitchFamily="34" charset="0"/>
                        </a:rPr>
                        <a:t> </a:t>
                      </a:r>
                      <a:r>
                        <a:rPr lang="en-US" sz="1200" b="1" dirty="0">
                          <a:solidFill>
                            <a:srgbClr val="000000"/>
                          </a:solidFill>
                          <a:effectLst/>
                          <a:latin typeface="Arial" pitchFamily="34" charset="0"/>
                          <a:ea typeface="Calibri"/>
                          <a:cs typeface="Arial" pitchFamily="34" charset="0"/>
                        </a:rPr>
                        <a:t>disease </a:t>
                      </a:r>
                    </a:p>
                  </a:txBody>
                  <a:tcPr/>
                </a:tc>
                <a:tc>
                  <a:txBody>
                    <a:bodyPr/>
                    <a:lstStyle/>
                    <a:p>
                      <a:pPr marL="0" marR="0" algn="ctr">
                        <a:lnSpc>
                          <a:spcPct val="115000"/>
                        </a:lnSpc>
                        <a:spcBef>
                          <a:spcPts val="0"/>
                        </a:spcBef>
                        <a:spcAft>
                          <a:spcPts val="0"/>
                        </a:spcAft>
                      </a:pPr>
                      <a:r>
                        <a:rPr lang="en-US" sz="1200" dirty="0">
                          <a:solidFill>
                            <a:srgbClr val="000000"/>
                          </a:solidFill>
                          <a:effectLst/>
                          <a:latin typeface="Arial" pitchFamily="34" charset="0"/>
                          <a:ea typeface="Calibri"/>
                          <a:cs typeface="Arial" pitchFamily="34" charset="0"/>
                        </a:rPr>
                        <a:t>30 </a:t>
                      </a:r>
                    </a:p>
                  </a:txBody>
                  <a:tcPr/>
                </a:tc>
                <a:tc>
                  <a:txBody>
                    <a:bodyPr/>
                    <a:lstStyle/>
                    <a:p>
                      <a:pPr marL="0" marR="0" algn="ctr">
                        <a:lnSpc>
                          <a:spcPct val="115000"/>
                        </a:lnSpc>
                        <a:spcBef>
                          <a:spcPts val="0"/>
                        </a:spcBef>
                        <a:spcAft>
                          <a:spcPts val="0"/>
                        </a:spcAft>
                      </a:pPr>
                      <a:r>
                        <a:rPr lang="en-US" sz="1200">
                          <a:solidFill>
                            <a:srgbClr val="000000"/>
                          </a:solidFill>
                          <a:effectLst/>
                          <a:latin typeface="Arial" pitchFamily="34" charset="0"/>
                          <a:ea typeface="Calibri"/>
                          <a:cs typeface="Arial" pitchFamily="34" charset="0"/>
                        </a:rPr>
                        <a:t>Fewer than 1 </a:t>
                      </a:r>
                    </a:p>
                  </a:txBody>
                  <a:tcPr/>
                </a:tc>
                <a:extLst>
                  <a:ext uri="{0D108BD9-81ED-4DB2-BD59-A6C34878D82A}">
                    <a16:rowId xmlns:a16="http://schemas.microsoft.com/office/drawing/2014/main" val="10007"/>
                  </a:ext>
                </a:extLst>
              </a:tr>
              <a:tr h="0">
                <a:tc>
                  <a:txBody>
                    <a:bodyPr/>
                    <a:lstStyle/>
                    <a:p>
                      <a:pPr marL="0" marR="0">
                        <a:lnSpc>
                          <a:spcPct val="115000"/>
                        </a:lnSpc>
                        <a:spcBef>
                          <a:spcPts val="0"/>
                        </a:spcBef>
                        <a:spcAft>
                          <a:spcPts val="0"/>
                        </a:spcAft>
                      </a:pPr>
                      <a:r>
                        <a:rPr lang="en-US" sz="1200" b="1" dirty="0">
                          <a:solidFill>
                            <a:srgbClr val="000000"/>
                          </a:solidFill>
                          <a:effectLst/>
                          <a:latin typeface="Arial" pitchFamily="34" charset="0"/>
                          <a:ea typeface="Calibri"/>
                          <a:cs typeface="Arial" pitchFamily="34" charset="0"/>
                        </a:rPr>
                        <a:t>7)</a:t>
                      </a:r>
                      <a:r>
                        <a:rPr lang="en-US" sz="1200" dirty="0">
                          <a:solidFill>
                            <a:srgbClr val="000000"/>
                          </a:solidFill>
                          <a:effectLst/>
                          <a:latin typeface="Arial" pitchFamily="34" charset="0"/>
                          <a:ea typeface="Calibri"/>
                          <a:cs typeface="Arial" pitchFamily="34" charset="0"/>
                        </a:rPr>
                        <a:t> </a:t>
                      </a:r>
                      <a:r>
                        <a:rPr lang="en-US" sz="1200" b="1" dirty="0">
                          <a:solidFill>
                            <a:srgbClr val="000000"/>
                          </a:solidFill>
                          <a:effectLst/>
                          <a:latin typeface="Arial" pitchFamily="34" charset="0"/>
                          <a:ea typeface="Calibri"/>
                          <a:cs typeface="Arial" pitchFamily="34" charset="0"/>
                        </a:rPr>
                        <a:t>Diabetes </a:t>
                      </a:r>
                    </a:p>
                  </a:txBody>
                  <a:tcPr/>
                </a:tc>
                <a:tc>
                  <a:txBody>
                    <a:bodyPr/>
                    <a:lstStyle/>
                    <a:p>
                      <a:pPr marL="0" marR="0" algn="ctr">
                        <a:lnSpc>
                          <a:spcPct val="115000"/>
                        </a:lnSpc>
                        <a:spcBef>
                          <a:spcPts val="0"/>
                        </a:spcBef>
                        <a:spcAft>
                          <a:spcPts val="0"/>
                        </a:spcAft>
                      </a:pPr>
                      <a:r>
                        <a:rPr lang="en-US" sz="1200" dirty="0">
                          <a:solidFill>
                            <a:srgbClr val="000000"/>
                          </a:solidFill>
                          <a:effectLst/>
                          <a:latin typeface="Arial" pitchFamily="34" charset="0"/>
                          <a:ea typeface="Calibri"/>
                          <a:cs typeface="Arial" pitchFamily="34" charset="0"/>
                        </a:rPr>
                        <a:t>21 </a:t>
                      </a:r>
                    </a:p>
                  </a:txBody>
                  <a:tcPr/>
                </a:tc>
                <a:tc>
                  <a:txBody>
                    <a:bodyPr/>
                    <a:lstStyle/>
                    <a:p>
                      <a:pPr marL="0" marR="0" algn="ctr">
                        <a:lnSpc>
                          <a:spcPct val="115000"/>
                        </a:lnSpc>
                        <a:spcBef>
                          <a:spcPts val="0"/>
                        </a:spcBef>
                        <a:spcAft>
                          <a:spcPts val="0"/>
                        </a:spcAft>
                      </a:pPr>
                      <a:r>
                        <a:rPr lang="en-US" sz="1200">
                          <a:solidFill>
                            <a:srgbClr val="000000"/>
                          </a:solidFill>
                          <a:effectLst/>
                          <a:latin typeface="Arial" pitchFamily="34" charset="0"/>
                          <a:ea typeface="Calibri"/>
                          <a:cs typeface="Arial" pitchFamily="34" charset="0"/>
                        </a:rPr>
                        <a:t>Fewer than 1 </a:t>
                      </a:r>
                    </a:p>
                  </a:txBody>
                  <a:tcPr/>
                </a:tc>
                <a:extLst>
                  <a:ext uri="{0D108BD9-81ED-4DB2-BD59-A6C34878D82A}">
                    <a16:rowId xmlns:a16="http://schemas.microsoft.com/office/drawing/2014/main" val="10008"/>
                  </a:ext>
                </a:extLst>
              </a:tr>
              <a:tr h="188464">
                <a:tc>
                  <a:txBody>
                    <a:bodyPr/>
                    <a:lstStyle/>
                    <a:p>
                      <a:pPr marL="0" marR="0">
                        <a:lnSpc>
                          <a:spcPct val="115000"/>
                        </a:lnSpc>
                        <a:spcBef>
                          <a:spcPts val="0"/>
                        </a:spcBef>
                        <a:spcAft>
                          <a:spcPts val="0"/>
                        </a:spcAft>
                      </a:pPr>
                      <a:r>
                        <a:rPr lang="en-US" sz="1200" b="1" dirty="0">
                          <a:solidFill>
                            <a:srgbClr val="000000"/>
                          </a:solidFill>
                          <a:effectLst/>
                          <a:latin typeface="Arial" pitchFamily="34" charset="0"/>
                          <a:ea typeface="Calibri"/>
                          <a:cs typeface="Arial" pitchFamily="34" charset="0"/>
                        </a:rPr>
                        <a:t>8)</a:t>
                      </a:r>
                      <a:r>
                        <a:rPr lang="en-US" sz="1200" dirty="0">
                          <a:solidFill>
                            <a:srgbClr val="000000"/>
                          </a:solidFill>
                          <a:effectLst/>
                          <a:latin typeface="Arial" pitchFamily="34" charset="0"/>
                          <a:ea typeface="Calibri"/>
                          <a:cs typeface="Arial" pitchFamily="34" charset="0"/>
                        </a:rPr>
                        <a:t> </a:t>
                      </a:r>
                      <a:r>
                        <a:rPr lang="en-US" sz="1200" b="1" dirty="0">
                          <a:solidFill>
                            <a:srgbClr val="000000"/>
                          </a:solidFill>
                          <a:effectLst/>
                          <a:latin typeface="Arial" pitchFamily="34" charset="0"/>
                          <a:ea typeface="Calibri"/>
                          <a:cs typeface="Arial" pitchFamily="34" charset="0"/>
                        </a:rPr>
                        <a:t>Influenza</a:t>
                      </a:r>
                      <a:r>
                        <a:rPr lang="en-US" sz="1200" dirty="0">
                          <a:solidFill>
                            <a:srgbClr val="000000"/>
                          </a:solidFill>
                          <a:effectLst/>
                          <a:latin typeface="Arial" pitchFamily="34" charset="0"/>
                          <a:ea typeface="Calibri"/>
                          <a:cs typeface="Arial" pitchFamily="34" charset="0"/>
                        </a:rPr>
                        <a:t> </a:t>
                      </a:r>
                      <a:r>
                        <a:rPr lang="en-US" sz="1200" b="1" dirty="0">
                          <a:solidFill>
                            <a:srgbClr val="000000"/>
                          </a:solidFill>
                          <a:effectLst/>
                          <a:latin typeface="Arial" pitchFamily="34" charset="0"/>
                          <a:ea typeface="Calibri"/>
                          <a:cs typeface="Arial" pitchFamily="34" charset="0"/>
                        </a:rPr>
                        <a:t>and</a:t>
                      </a:r>
                      <a:r>
                        <a:rPr lang="en-US" sz="1200" dirty="0">
                          <a:solidFill>
                            <a:srgbClr val="000000"/>
                          </a:solidFill>
                          <a:effectLst/>
                          <a:latin typeface="Arial" pitchFamily="34" charset="0"/>
                          <a:ea typeface="Calibri"/>
                          <a:cs typeface="Arial" pitchFamily="34" charset="0"/>
                        </a:rPr>
                        <a:t> </a:t>
                      </a:r>
                      <a:r>
                        <a:rPr lang="en-US" sz="1200" b="1" dirty="0">
                          <a:solidFill>
                            <a:srgbClr val="000000"/>
                          </a:solidFill>
                          <a:effectLst/>
                          <a:latin typeface="Arial" pitchFamily="34" charset="0"/>
                          <a:ea typeface="Calibri"/>
                          <a:cs typeface="Arial" pitchFamily="34" charset="0"/>
                        </a:rPr>
                        <a:t>pneumonia </a:t>
                      </a:r>
                    </a:p>
                  </a:txBody>
                  <a:tcPr/>
                </a:tc>
                <a:tc>
                  <a:txBody>
                    <a:bodyPr/>
                    <a:lstStyle/>
                    <a:p>
                      <a:pPr marL="0" marR="0" algn="ctr">
                        <a:lnSpc>
                          <a:spcPct val="115000"/>
                        </a:lnSpc>
                        <a:spcBef>
                          <a:spcPts val="0"/>
                        </a:spcBef>
                        <a:spcAft>
                          <a:spcPts val="0"/>
                        </a:spcAft>
                      </a:pPr>
                      <a:r>
                        <a:rPr lang="en-US" sz="1200">
                          <a:solidFill>
                            <a:srgbClr val="000000"/>
                          </a:solidFill>
                          <a:effectLst/>
                          <a:latin typeface="Arial" pitchFamily="34" charset="0"/>
                          <a:ea typeface="Calibri"/>
                          <a:cs typeface="Arial" pitchFamily="34" charset="0"/>
                        </a:rPr>
                        <a:t>14 </a:t>
                      </a:r>
                    </a:p>
                  </a:txBody>
                  <a:tcPr/>
                </a:tc>
                <a:tc>
                  <a:txBody>
                    <a:bodyPr/>
                    <a:lstStyle/>
                    <a:p>
                      <a:pPr marL="0" marR="0" algn="ctr">
                        <a:lnSpc>
                          <a:spcPct val="115000"/>
                        </a:lnSpc>
                        <a:spcBef>
                          <a:spcPts val="0"/>
                        </a:spcBef>
                        <a:spcAft>
                          <a:spcPts val="0"/>
                        </a:spcAft>
                      </a:pPr>
                      <a:r>
                        <a:rPr lang="en-US" sz="1200" dirty="0">
                          <a:solidFill>
                            <a:srgbClr val="000000"/>
                          </a:solidFill>
                          <a:effectLst/>
                          <a:latin typeface="Arial" pitchFamily="34" charset="0"/>
                          <a:ea typeface="Calibri"/>
                          <a:cs typeface="Arial" pitchFamily="34" charset="0"/>
                        </a:rPr>
                        <a:t>Fewer than 1 </a:t>
                      </a:r>
                    </a:p>
                  </a:txBody>
                  <a:tcPr/>
                </a:tc>
                <a:extLst>
                  <a:ext uri="{0D108BD9-81ED-4DB2-BD59-A6C34878D82A}">
                    <a16:rowId xmlns:a16="http://schemas.microsoft.com/office/drawing/2014/main" val="10009"/>
                  </a:ext>
                </a:extLst>
              </a:tr>
              <a:tr h="133155">
                <a:tc>
                  <a:txBody>
                    <a:bodyPr/>
                    <a:lstStyle/>
                    <a:p>
                      <a:pPr marL="0" marR="0">
                        <a:lnSpc>
                          <a:spcPct val="115000"/>
                        </a:lnSpc>
                        <a:spcBef>
                          <a:spcPts val="0"/>
                        </a:spcBef>
                        <a:spcAft>
                          <a:spcPts val="0"/>
                        </a:spcAft>
                      </a:pPr>
                      <a:r>
                        <a:rPr lang="en-US" sz="1200" b="1" dirty="0">
                          <a:solidFill>
                            <a:srgbClr val="000000"/>
                          </a:solidFill>
                          <a:effectLst/>
                          <a:latin typeface="Arial" pitchFamily="34" charset="0"/>
                          <a:ea typeface="Calibri"/>
                          <a:cs typeface="Arial" pitchFamily="34" charset="0"/>
                        </a:rPr>
                        <a:t>9)</a:t>
                      </a:r>
                      <a:r>
                        <a:rPr lang="en-US" sz="1200" dirty="0">
                          <a:solidFill>
                            <a:srgbClr val="000000"/>
                          </a:solidFill>
                          <a:effectLst/>
                          <a:latin typeface="Arial" pitchFamily="34" charset="0"/>
                          <a:ea typeface="Calibri"/>
                          <a:cs typeface="Arial" pitchFamily="34" charset="0"/>
                        </a:rPr>
                        <a:t> </a:t>
                      </a:r>
                      <a:r>
                        <a:rPr lang="en-US" sz="1200" b="1" dirty="0">
                          <a:solidFill>
                            <a:srgbClr val="000000"/>
                          </a:solidFill>
                          <a:effectLst/>
                          <a:latin typeface="Arial" pitchFamily="34" charset="0"/>
                          <a:ea typeface="Calibri"/>
                          <a:cs typeface="Arial" pitchFamily="34" charset="0"/>
                        </a:rPr>
                        <a:t>Kidney problems </a:t>
                      </a:r>
                      <a:r>
                        <a:rPr lang="en-US" sz="1200" dirty="0">
                          <a:solidFill>
                            <a:srgbClr val="000000"/>
                          </a:solidFill>
                          <a:effectLst/>
                          <a:latin typeface="Arial" pitchFamily="34" charset="0"/>
                          <a:ea typeface="Calibri"/>
                          <a:cs typeface="Arial" pitchFamily="34" charset="0"/>
                        </a:rPr>
                        <a:t>(nephritis) </a:t>
                      </a:r>
                    </a:p>
                  </a:txBody>
                  <a:tcPr/>
                </a:tc>
                <a:tc>
                  <a:txBody>
                    <a:bodyPr/>
                    <a:lstStyle/>
                    <a:p>
                      <a:pPr marL="0" marR="0" algn="ctr">
                        <a:lnSpc>
                          <a:spcPct val="115000"/>
                        </a:lnSpc>
                        <a:spcBef>
                          <a:spcPts val="0"/>
                        </a:spcBef>
                        <a:spcAft>
                          <a:spcPts val="0"/>
                        </a:spcAft>
                      </a:pPr>
                      <a:r>
                        <a:rPr lang="en-US" sz="1200">
                          <a:solidFill>
                            <a:srgbClr val="000000"/>
                          </a:solidFill>
                          <a:effectLst/>
                          <a:latin typeface="Arial" pitchFamily="34" charset="0"/>
                          <a:ea typeface="Calibri"/>
                          <a:cs typeface="Arial" pitchFamily="34" charset="0"/>
                        </a:rPr>
                        <a:t>13 </a:t>
                      </a:r>
                    </a:p>
                  </a:txBody>
                  <a:tcPr/>
                </a:tc>
                <a:tc>
                  <a:txBody>
                    <a:bodyPr/>
                    <a:lstStyle/>
                    <a:p>
                      <a:pPr marL="0" marR="0" algn="ctr">
                        <a:lnSpc>
                          <a:spcPct val="115000"/>
                        </a:lnSpc>
                        <a:spcBef>
                          <a:spcPts val="0"/>
                        </a:spcBef>
                        <a:spcAft>
                          <a:spcPts val="0"/>
                        </a:spcAft>
                      </a:pPr>
                      <a:r>
                        <a:rPr lang="en-US" sz="1200" dirty="0">
                          <a:solidFill>
                            <a:srgbClr val="000000"/>
                          </a:solidFill>
                          <a:effectLst/>
                          <a:latin typeface="Arial" pitchFamily="34" charset="0"/>
                          <a:ea typeface="Calibri"/>
                          <a:cs typeface="Arial" pitchFamily="34" charset="0"/>
                        </a:rPr>
                        <a:t>Fewer than 1 </a:t>
                      </a:r>
                    </a:p>
                  </a:txBody>
                  <a:tcPr/>
                </a:tc>
                <a:extLst>
                  <a:ext uri="{0D108BD9-81ED-4DB2-BD59-A6C34878D82A}">
                    <a16:rowId xmlns:a16="http://schemas.microsoft.com/office/drawing/2014/main" val="10010"/>
                  </a:ext>
                </a:extLst>
              </a:tr>
              <a:tr h="154046">
                <a:tc>
                  <a:txBody>
                    <a:bodyPr/>
                    <a:lstStyle/>
                    <a:p>
                      <a:pPr marL="0" marR="0">
                        <a:lnSpc>
                          <a:spcPct val="115000"/>
                        </a:lnSpc>
                        <a:spcBef>
                          <a:spcPts val="0"/>
                        </a:spcBef>
                        <a:spcAft>
                          <a:spcPts val="0"/>
                        </a:spcAft>
                      </a:pPr>
                      <a:r>
                        <a:rPr lang="en-US" sz="1200" b="1" dirty="0">
                          <a:solidFill>
                            <a:srgbClr val="000000"/>
                          </a:solidFill>
                          <a:effectLst/>
                          <a:latin typeface="Arial" pitchFamily="34" charset="0"/>
                          <a:ea typeface="Calibri"/>
                          <a:cs typeface="Arial" pitchFamily="34" charset="0"/>
                        </a:rPr>
                        <a:t>10) Suicides</a:t>
                      </a:r>
                      <a:r>
                        <a:rPr lang="en-US" sz="1200" dirty="0">
                          <a:solidFill>
                            <a:srgbClr val="000000"/>
                          </a:solidFill>
                          <a:effectLst/>
                          <a:latin typeface="Arial" pitchFamily="34" charset="0"/>
                          <a:ea typeface="Calibri"/>
                          <a:cs typeface="Arial" pitchFamily="34" charset="0"/>
                        </a:rPr>
                        <a:t> (intentional self-harm) </a:t>
                      </a:r>
                    </a:p>
                  </a:txBody>
                  <a:tcPr/>
                </a:tc>
                <a:tc>
                  <a:txBody>
                    <a:bodyPr/>
                    <a:lstStyle/>
                    <a:p>
                      <a:pPr marL="0" marR="0" algn="ctr">
                        <a:lnSpc>
                          <a:spcPct val="115000"/>
                        </a:lnSpc>
                        <a:spcBef>
                          <a:spcPts val="0"/>
                        </a:spcBef>
                        <a:spcAft>
                          <a:spcPts val="0"/>
                        </a:spcAft>
                      </a:pPr>
                      <a:r>
                        <a:rPr lang="en-US" sz="1200">
                          <a:solidFill>
                            <a:srgbClr val="000000"/>
                          </a:solidFill>
                          <a:effectLst/>
                          <a:latin typeface="Arial" pitchFamily="34" charset="0"/>
                          <a:ea typeface="Calibri"/>
                          <a:cs typeface="Arial" pitchFamily="34" charset="0"/>
                        </a:rPr>
                        <a:t>14 </a:t>
                      </a:r>
                    </a:p>
                  </a:txBody>
                  <a:tcPr/>
                </a:tc>
                <a:tc>
                  <a:txBody>
                    <a:bodyPr/>
                    <a:lstStyle/>
                    <a:p>
                      <a:pPr marL="0" marR="0" algn="ctr">
                        <a:lnSpc>
                          <a:spcPct val="115000"/>
                        </a:lnSpc>
                        <a:spcBef>
                          <a:spcPts val="0"/>
                        </a:spcBef>
                        <a:spcAft>
                          <a:spcPts val="0"/>
                        </a:spcAft>
                      </a:pPr>
                      <a:r>
                        <a:rPr lang="en-US" sz="1200" dirty="0">
                          <a:solidFill>
                            <a:srgbClr val="000000"/>
                          </a:solidFill>
                          <a:effectLst/>
                          <a:latin typeface="Arial" pitchFamily="34" charset="0"/>
                          <a:ea typeface="Calibri"/>
                          <a:cs typeface="Arial" pitchFamily="34" charset="0"/>
                        </a:rPr>
                        <a:t>15 </a:t>
                      </a:r>
                    </a:p>
                  </a:txBody>
                  <a:tcPr/>
                </a:tc>
                <a:extLst>
                  <a:ext uri="{0D108BD9-81ED-4DB2-BD59-A6C34878D82A}">
                    <a16:rowId xmlns:a16="http://schemas.microsoft.com/office/drawing/2014/main" val="10011"/>
                  </a:ext>
                </a:extLst>
              </a:tr>
              <a:tr h="174937">
                <a:tc>
                  <a:txBody>
                    <a:bodyPr/>
                    <a:lstStyle/>
                    <a:p>
                      <a:pPr marL="0" marR="0">
                        <a:lnSpc>
                          <a:spcPct val="115000"/>
                        </a:lnSpc>
                        <a:spcBef>
                          <a:spcPts val="0"/>
                        </a:spcBef>
                        <a:spcAft>
                          <a:spcPts val="0"/>
                        </a:spcAft>
                      </a:pPr>
                      <a:r>
                        <a:rPr lang="en-US" sz="1200" b="1" dirty="0">
                          <a:solidFill>
                            <a:srgbClr val="000000"/>
                          </a:solidFill>
                          <a:effectLst/>
                          <a:latin typeface="Arial" pitchFamily="34" charset="0"/>
                          <a:ea typeface="Calibri"/>
                          <a:cs typeface="Arial" pitchFamily="34" charset="0"/>
                        </a:rPr>
                        <a:t>Homicides</a:t>
                      </a:r>
                      <a:r>
                        <a:rPr lang="en-US" sz="1200" dirty="0">
                          <a:solidFill>
                            <a:srgbClr val="000000"/>
                          </a:solidFill>
                          <a:effectLst/>
                          <a:latin typeface="Arial" pitchFamily="34" charset="0"/>
                          <a:ea typeface="Calibri"/>
                          <a:cs typeface="Arial" pitchFamily="34" charset="0"/>
                        </a:rPr>
                        <a:t> (including legal intervention as well as deadly assaults) </a:t>
                      </a:r>
                    </a:p>
                  </a:txBody>
                  <a:tcPr anchor="b"/>
                </a:tc>
                <a:tc>
                  <a:txBody>
                    <a:bodyPr/>
                    <a:lstStyle/>
                    <a:p>
                      <a:pPr marL="0" marR="0" algn="ctr">
                        <a:lnSpc>
                          <a:spcPct val="115000"/>
                        </a:lnSpc>
                        <a:spcBef>
                          <a:spcPts val="0"/>
                        </a:spcBef>
                        <a:spcAft>
                          <a:spcPts val="0"/>
                        </a:spcAft>
                      </a:pPr>
                      <a:r>
                        <a:rPr lang="en-US" sz="1200">
                          <a:solidFill>
                            <a:srgbClr val="000000"/>
                          </a:solidFill>
                          <a:effectLst/>
                          <a:latin typeface="Arial" pitchFamily="34" charset="0"/>
                          <a:ea typeface="Calibri"/>
                          <a:cs typeface="Arial" pitchFamily="34" charset="0"/>
                        </a:rPr>
                        <a:t>5 </a:t>
                      </a:r>
                    </a:p>
                  </a:txBody>
                  <a:tcPr anchor="b"/>
                </a:tc>
                <a:tc>
                  <a:txBody>
                    <a:bodyPr/>
                    <a:lstStyle/>
                    <a:p>
                      <a:pPr marL="0" marR="0" algn="ctr">
                        <a:lnSpc>
                          <a:spcPct val="115000"/>
                        </a:lnSpc>
                        <a:spcBef>
                          <a:spcPts val="0"/>
                        </a:spcBef>
                        <a:spcAft>
                          <a:spcPts val="0"/>
                        </a:spcAft>
                      </a:pPr>
                      <a:r>
                        <a:rPr lang="en-US" sz="1200" dirty="0">
                          <a:solidFill>
                            <a:srgbClr val="000000"/>
                          </a:solidFill>
                          <a:effectLst/>
                          <a:latin typeface="Arial" pitchFamily="34" charset="0"/>
                          <a:ea typeface="Calibri"/>
                          <a:cs typeface="Arial" pitchFamily="34" charset="0"/>
                        </a:rPr>
                        <a:t>14 </a:t>
                      </a:r>
                    </a:p>
                  </a:txBody>
                  <a:tcPr anchor="b"/>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21352468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5"/>
          <p:cNvSpPr>
            <a:spLocks noGrp="1"/>
          </p:cNvSpPr>
          <p:nvPr>
            <p:ph type="title"/>
          </p:nvPr>
        </p:nvSpPr>
        <p:spPr>
          <a:xfrm>
            <a:off x="228600" y="26988"/>
            <a:ext cx="7772400" cy="1039812"/>
          </a:xfrm>
        </p:spPr>
        <p:txBody>
          <a:bodyPr/>
          <a:lstStyle/>
          <a:p>
            <a:r>
              <a:rPr lang="en-US" sz="3200" dirty="0">
                <a:latin typeface="Arial" pitchFamily="34" charset="0"/>
                <a:ea typeface="MS PGothic" pitchFamily="34" charset="-128"/>
                <a:cs typeface="Arial" pitchFamily="34" charset="0"/>
              </a:rPr>
              <a:t>Discussion Question 3</a:t>
            </a:r>
          </a:p>
        </p:txBody>
      </p:sp>
      <p:sp>
        <p:nvSpPr>
          <p:cNvPr id="71682" name="Content Placeholder 6"/>
          <p:cNvSpPr>
            <a:spLocks noGrp="1"/>
          </p:cNvSpPr>
          <p:nvPr>
            <p:ph idx="1"/>
          </p:nvPr>
        </p:nvSpPr>
        <p:spPr/>
        <p:txBody>
          <a:bodyPr/>
          <a:lstStyle/>
          <a:p>
            <a:pPr>
              <a:buSzTx/>
            </a:pPr>
            <a:r>
              <a:rPr dirty="0"/>
              <a:t>Homicide is the third leading cause of death for young adults behind accidents and suicides. Why does homicide continually receive more media coverage than the other causes? Would more coverage of deaths by overdose or by motor vehicle accident affect a young person</a:t>
            </a:r>
            <a:r>
              <a:rPr lang="en-US" dirty="0"/>
              <a:t>'</a:t>
            </a:r>
            <a:r>
              <a:rPr altLang="ja-JP" dirty="0"/>
              <a:t>s behavior?</a:t>
            </a:r>
            <a:endParaRPr dirty="0"/>
          </a:p>
        </p:txBody>
      </p:sp>
    </p:spTree>
  </p:cSld>
  <p:clrMapOvr>
    <a:masterClrMapping/>
  </p:clrMapOvr>
  <p:transition spd="slow"/>
</p:sld>
</file>

<file path=ppt/theme/theme1.xml><?xml version="1.0" encoding="utf-8"?>
<a:theme xmlns:a="http://schemas.openxmlformats.org/drawingml/2006/main" name="Samp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themeOverride>
</file>

<file path=docProps/app.xml><?xml version="1.0" encoding="utf-8"?>
<Properties xmlns="http://schemas.openxmlformats.org/officeDocument/2006/extended-properties" xmlns:vt="http://schemas.openxmlformats.org/officeDocument/2006/docPropsVTypes">
  <Template/>
  <TotalTime>1149</TotalTime>
  <Words>2490</Words>
  <Application>Microsoft Office PowerPoint</Application>
  <PresentationFormat>On-screen Show (4:3)</PresentationFormat>
  <Paragraphs>335</Paragraphs>
  <Slides>34</Slides>
  <Notes>29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34</vt:i4>
      </vt:variant>
    </vt:vector>
  </HeadingPairs>
  <TitlesOfParts>
    <vt:vector size="40" baseType="lpstr">
      <vt:lpstr>Arial</vt:lpstr>
      <vt:lpstr>Calibri</vt:lpstr>
      <vt:lpstr>Courier New</vt:lpstr>
      <vt:lpstr>Tw Cen MT</vt:lpstr>
      <vt:lpstr>Wingdings</vt:lpstr>
      <vt:lpstr>Sample</vt:lpstr>
      <vt:lpstr>Crime Victims An Introduction to Victimology</vt:lpstr>
      <vt:lpstr>Learning Objectives (1 of 2)</vt:lpstr>
      <vt:lpstr>Learning Objectives (2 of 2)</vt:lpstr>
      <vt:lpstr>Victimization across the Nation: The Big Picture</vt:lpstr>
      <vt:lpstr>The Big Picture</vt:lpstr>
      <vt:lpstr>Making Sense of Statistics</vt:lpstr>
      <vt:lpstr>Detecting the Abuse of Statistics</vt:lpstr>
      <vt:lpstr>Discussion Question 1</vt:lpstr>
      <vt:lpstr>The two official sources of data</vt:lpstr>
      <vt:lpstr>Facts and Figures in the Federal Bureau of Investigation’s Uniform Crime Report (UCR) (1 of 3)</vt:lpstr>
      <vt:lpstr>Facts and Figures in the Federal Bureau of Investigation’s Uniform Crime Report (UCR) (2 of 3)</vt:lpstr>
      <vt:lpstr>Facts and Figures in the Federal Bureau of Investigation’s Uniform Crime Report (UCR) (3 of 3)</vt:lpstr>
      <vt:lpstr>Facts and Figures in the Bureau of Justice Statistics’ National Crime Victimization Survey (NCVS) (1 of 2)</vt:lpstr>
      <vt:lpstr>Facts and Figures in the Bureau of Justice Statistics’ National Crime Victimization Survey (NCVS) (2 of 2)</vt:lpstr>
      <vt:lpstr>Comparing the UCR and NCVS</vt:lpstr>
      <vt:lpstr>A First Glance at the Big Picture: Estimates of the Number of New Crime Victims Each Year</vt:lpstr>
      <vt:lpstr>A Second Look at the Big Picture: Watching the FBI’s Crime Clock</vt:lpstr>
      <vt:lpstr>Figure 3.1: The FBI’s Crime Clock, 2016</vt:lpstr>
      <vt:lpstr>Delving Deeper into the Big Picture: Examining Victimization Rates</vt:lpstr>
      <vt:lpstr>Tapping into the UCR and the NCVS to Fill in the Details of the Big Picture</vt:lpstr>
      <vt:lpstr>Table 3.1 Estimated Nationwide Victimization Rates from the UCR, 2016</vt:lpstr>
      <vt:lpstr>Table 3.1 Estimated Nationwide Victimization Rates from the NCVS, 2016</vt:lpstr>
      <vt:lpstr>Discussion Question 2</vt:lpstr>
      <vt:lpstr>Searching for Changes in the Big Picture: Detecting Trends in Interpersonal Violence and Theft</vt:lpstr>
      <vt:lpstr>Figure 3.2 Trends in Violent Victimization Rates, United States, 1973-2016</vt:lpstr>
      <vt:lpstr>Figure 3.3 Trends in Property Crime Rates, United States, 1973-2016</vt:lpstr>
      <vt:lpstr>Taking a Longer View: Murders in the United States Over the Past Century</vt:lpstr>
      <vt:lpstr>Types of Murder</vt:lpstr>
      <vt:lpstr>The Rise and Fall of Murder Rates Since 1900</vt:lpstr>
      <vt:lpstr>Figure 3.4 An Historical Overview of Homicide Rates, United States, 1900-2016</vt:lpstr>
      <vt:lpstr>PUTTING CRIME INTO PERSPECTIVE: THE CHANCES OF DYING VIOLENTLYOR FROM OTHER CAUSES</vt:lpstr>
      <vt:lpstr>Comparative Risks</vt:lpstr>
      <vt:lpstr>Table 3.2 Comparing the Risks of Death Posed by Crime, Accidents, and Certain Diseases, 2015 and 2016</vt:lpstr>
      <vt:lpstr>Discussion Question 3</vt:lpstr>
    </vt:vector>
  </TitlesOfParts>
  <Company>WSU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 Victimization in the United States: An Overview</dc:title>
  <dc:creator>mchabries</dc:creator>
  <cp:lastModifiedBy>Becky Price</cp:lastModifiedBy>
  <cp:revision>339</cp:revision>
  <dcterms:created xsi:type="dcterms:W3CDTF">2006-02-10T17:54:28Z</dcterms:created>
  <dcterms:modified xsi:type="dcterms:W3CDTF">2020-05-17T16:18:04Z</dcterms:modified>
</cp:coreProperties>
</file>